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  <p:sldMasterId id="2147484104" r:id="rId2"/>
    <p:sldMasterId id="2147484248" r:id="rId3"/>
    <p:sldMasterId id="2147484260" r:id="rId4"/>
  </p:sldMasterIdLst>
  <p:notesMasterIdLst>
    <p:notesMasterId r:id="rId46"/>
  </p:notesMasterIdLst>
  <p:sldIdLst>
    <p:sldId id="256" r:id="rId5"/>
    <p:sldId id="364" r:id="rId6"/>
    <p:sldId id="412" r:id="rId7"/>
    <p:sldId id="429" r:id="rId8"/>
    <p:sldId id="426" r:id="rId9"/>
    <p:sldId id="433" r:id="rId10"/>
    <p:sldId id="435" r:id="rId11"/>
    <p:sldId id="358" r:id="rId12"/>
    <p:sldId id="359" r:id="rId13"/>
    <p:sldId id="431" r:id="rId14"/>
    <p:sldId id="434" r:id="rId15"/>
    <p:sldId id="367" r:id="rId16"/>
    <p:sldId id="362" r:id="rId17"/>
    <p:sldId id="380" r:id="rId18"/>
    <p:sldId id="363" r:id="rId19"/>
    <p:sldId id="381" r:id="rId20"/>
    <p:sldId id="368" r:id="rId21"/>
    <p:sldId id="370" r:id="rId22"/>
    <p:sldId id="398" r:id="rId23"/>
    <p:sldId id="399" r:id="rId24"/>
    <p:sldId id="404" r:id="rId25"/>
    <p:sldId id="405" r:id="rId26"/>
    <p:sldId id="386" r:id="rId27"/>
    <p:sldId id="407" r:id="rId28"/>
    <p:sldId id="387" r:id="rId29"/>
    <p:sldId id="388" r:id="rId30"/>
    <p:sldId id="408" r:id="rId31"/>
    <p:sldId id="424" r:id="rId32"/>
    <p:sldId id="425" r:id="rId33"/>
    <p:sldId id="409" r:id="rId34"/>
    <p:sldId id="392" r:id="rId35"/>
    <p:sldId id="419" r:id="rId36"/>
    <p:sldId id="421" r:id="rId37"/>
    <p:sldId id="410" r:id="rId38"/>
    <p:sldId id="417" r:id="rId39"/>
    <p:sldId id="416" r:id="rId40"/>
    <p:sldId id="413" r:id="rId41"/>
    <p:sldId id="331" r:id="rId42"/>
    <p:sldId id="317" r:id="rId43"/>
    <p:sldId id="411" r:id="rId44"/>
    <p:sldId id="333" r:id="rId45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0E989DC9-AEB1-4A58-BF22-E942E7F63088}">
          <p14:sldIdLst>
            <p14:sldId id="256"/>
            <p14:sldId id="426"/>
            <p14:sldId id="433"/>
            <p14:sldId id="412"/>
            <p14:sldId id="429"/>
            <p14:sldId id="364"/>
            <p14:sldId id="435"/>
            <p14:sldId id="358"/>
            <p14:sldId id="359"/>
            <p14:sldId id="431"/>
            <p14:sldId id="367"/>
            <p14:sldId id="434"/>
            <p14:sldId id="362"/>
            <p14:sldId id="380"/>
            <p14:sldId id="363"/>
            <p14:sldId id="381"/>
            <p14:sldId id="368"/>
            <p14:sldId id="370"/>
            <p14:sldId id="398"/>
            <p14:sldId id="399"/>
            <p14:sldId id="404"/>
            <p14:sldId id="405"/>
            <p14:sldId id="386"/>
            <p14:sldId id="407"/>
            <p14:sldId id="387"/>
            <p14:sldId id="388"/>
            <p14:sldId id="408"/>
            <p14:sldId id="424"/>
            <p14:sldId id="425"/>
            <p14:sldId id="409"/>
            <p14:sldId id="392"/>
            <p14:sldId id="419"/>
            <p14:sldId id="421"/>
            <p14:sldId id="410"/>
            <p14:sldId id="417"/>
            <p14:sldId id="416"/>
            <p14:sldId id="413"/>
            <p14:sldId id="411"/>
          </p14:sldIdLst>
        </p14:section>
        <p14:section name="Section sans titre" id="{5DEE1278-5790-411F-912D-C5B886EC3EB4}">
          <p14:sldIdLst>
            <p14:sldId id="317"/>
            <p14:sldId id="331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70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5018" autoAdjust="0"/>
  </p:normalViewPr>
  <p:slideViewPr>
    <p:cSldViewPr>
      <p:cViewPr>
        <p:scale>
          <a:sx n="100" d="100"/>
          <a:sy n="100" d="100"/>
        </p:scale>
        <p:origin x="-184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8.6895946968040469E-2"/>
          <c:y val="6.1638955482285075E-2"/>
          <c:w val="0.76911419949577364"/>
          <c:h val="0.74211218635370502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MAB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31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9-4A9F-A3E1-75795179923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216</c:v>
                </c:pt>
                <c:pt idx="1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B9-4A9F-A3E1-75795179923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 MCB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Feuil1!$D$2:$D$3</c:f>
              <c:numCache>
                <c:formatCode>General</c:formatCode>
                <c:ptCount val="2"/>
                <c:pt idx="0">
                  <c:v>186</c:v>
                </c:pt>
                <c:pt idx="1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B9-4A9F-A3E1-75795179923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MCA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Feuil1!$E$2:$E$3</c:f>
              <c:numCache>
                <c:formatCode>General</c:formatCode>
                <c:ptCount val="2"/>
                <c:pt idx="0">
                  <c:v>194</c:v>
                </c:pt>
                <c:pt idx="1">
                  <c:v>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36-4BDA-BA58-05FCBEDD107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Feuil1!$F$3:$F$3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36-4BDA-BA58-05FCBEDD1079}"/>
            </c:ext>
          </c:extLst>
        </c:ser>
        <c:axId val="134526080"/>
        <c:axId val="134527616"/>
      </c:barChart>
      <c:catAx>
        <c:axId val="134526080"/>
        <c:scaling>
          <c:orientation val="minMax"/>
        </c:scaling>
        <c:axPos val="b"/>
        <c:numFmt formatCode="General" sourceLinked="1"/>
        <c:tickLblPos val="nextTo"/>
        <c:crossAx val="134527616"/>
        <c:crosses val="autoZero"/>
        <c:auto val="1"/>
        <c:lblAlgn val="ctr"/>
        <c:lblOffset val="100"/>
      </c:catAx>
      <c:valAx>
        <c:axId val="134527616"/>
        <c:scaling>
          <c:orientation val="minMax"/>
        </c:scaling>
        <c:axPos val="l"/>
        <c:majorGridlines/>
        <c:numFmt formatCode="General" sourceLinked="1"/>
        <c:tickLblPos val="nextTo"/>
        <c:crossAx val="13452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97208036564567"/>
          <c:y val="3.7915621461163271E-2"/>
          <c:w val="0.11487352077920623"/>
          <c:h val="0.39815507828564922"/>
        </c:manualLayout>
      </c:layout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5365564794794881"/>
          <c:y val="5.3458669916718819E-2"/>
          <c:w val="0.53606258848731803"/>
          <c:h val="0.64912865482756765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Etudiants (Total)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2021/2022</c:v>
                </c:pt>
                <c:pt idx="1">
                  <c:v>2022/2023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17681</c:v>
                </c:pt>
                <c:pt idx="1">
                  <c:v>17836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3-4300-9E17-24CAE37D1C9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Liscence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2021/2022</c:v>
                </c:pt>
                <c:pt idx="1">
                  <c:v>2022/2023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11273</c:v>
                </c:pt>
                <c:pt idx="1">
                  <c:v>11409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D3-4300-9E17-24CAE37D1C9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Master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2021/2022</c:v>
                </c:pt>
                <c:pt idx="1">
                  <c:v>2022/2023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6408</c:v>
                </c:pt>
                <c:pt idx="1">
                  <c:v>6427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D3-4300-9E17-24CAE37D1C9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Doctorat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2021/2022</c:v>
                </c:pt>
                <c:pt idx="1">
                  <c:v>2022/2023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404</c:v>
                </c:pt>
                <c:pt idx="1">
                  <c:v>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4A-4199-99B7-151A15D1B7EE}"/>
            </c:ext>
          </c:extLst>
        </c:ser>
        <c:axId val="141447168"/>
        <c:axId val="141448704"/>
      </c:barChart>
      <c:catAx>
        <c:axId val="1414471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41448704"/>
        <c:crosses val="autoZero"/>
        <c:auto val="1"/>
        <c:lblAlgn val="ctr"/>
        <c:lblOffset val="100"/>
      </c:catAx>
      <c:valAx>
        <c:axId val="14144870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4144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62911718261214"/>
          <c:y val="4.0194908339527234E-2"/>
          <c:w val="0.26504803228808066"/>
          <c:h val="0.37122945646670574"/>
        </c:manualLayout>
      </c:layout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B5CF4-F263-49A7-BE11-05C71ECE5708}" type="doc">
      <dgm:prSet loTypeId="urn:microsoft.com/office/officeart/2005/8/layout/pyramid3" loCatId="pyramid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B1AEBF1-EA5B-4CF6-8486-A435F9984459}">
      <dgm:prSet phldrT="[Texte]" custT="1"/>
      <dgm:spPr>
        <a:ln>
          <a:noFill/>
        </a:ln>
      </dgm:spPr>
      <dgm:t>
        <a:bodyPr/>
        <a:lstStyle/>
        <a:p>
          <a:endParaRPr lang="ar-DZ" sz="2000" b="1" dirty="0" smtClean="0"/>
        </a:p>
      </dgm:t>
    </dgm:pt>
    <dgm:pt modelId="{9C8D229E-4096-484C-BB8B-9186C2057430}" type="parTrans" cxnId="{39330478-7CCF-4D06-BA29-E49B5F6E7E34}">
      <dgm:prSet/>
      <dgm:spPr/>
      <dgm:t>
        <a:bodyPr/>
        <a:lstStyle/>
        <a:p>
          <a:endParaRPr lang="fr-FR" sz="2000" b="1"/>
        </a:p>
      </dgm:t>
    </dgm:pt>
    <dgm:pt modelId="{1AC7E6E1-E753-4213-BA6E-0B9FF167C055}" type="sibTrans" cxnId="{39330478-7CCF-4D06-BA29-E49B5F6E7E34}">
      <dgm:prSet/>
      <dgm:spPr/>
      <dgm:t>
        <a:bodyPr/>
        <a:lstStyle/>
        <a:p>
          <a:endParaRPr lang="fr-FR" sz="2000" b="1"/>
        </a:p>
      </dgm:t>
    </dgm:pt>
    <dgm:pt modelId="{830C1579-1DA6-4828-84B0-96D3C4BAC3BE}">
      <dgm:prSet phldrT="[Texte]" custT="1"/>
      <dgm:spPr/>
      <dgm:t>
        <a:bodyPr/>
        <a:lstStyle/>
        <a:p>
          <a:endParaRPr lang="fr-FR" sz="2000" b="0" dirty="0"/>
        </a:p>
      </dgm:t>
    </dgm:pt>
    <dgm:pt modelId="{933F638A-C933-49A7-96E7-3F6EA08EC614}" type="parTrans" cxnId="{0388723F-8936-4740-9A22-44C767169FC8}">
      <dgm:prSet/>
      <dgm:spPr/>
      <dgm:t>
        <a:bodyPr/>
        <a:lstStyle/>
        <a:p>
          <a:endParaRPr lang="fr-FR" sz="2000" b="1"/>
        </a:p>
      </dgm:t>
    </dgm:pt>
    <dgm:pt modelId="{073BBD87-225F-4CA8-932A-1B573E95B236}" type="sibTrans" cxnId="{0388723F-8936-4740-9A22-44C767169FC8}">
      <dgm:prSet/>
      <dgm:spPr/>
      <dgm:t>
        <a:bodyPr/>
        <a:lstStyle/>
        <a:p>
          <a:endParaRPr lang="fr-FR" sz="2000" b="1"/>
        </a:p>
      </dgm:t>
    </dgm:pt>
    <dgm:pt modelId="{E643C548-6FFA-4069-932C-C67B2CDDB7BA}">
      <dgm:prSet phldrT="[Texte]" custT="1"/>
      <dgm:spPr/>
      <dgm:t>
        <a:bodyPr/>
        <a:lstStyle/>
        <a:p>
          <a:endParaRPr lang="fr-FR" sz="2000" b="1" dirty="0"/>
        </a:p>
      </dgm:t>
    </dgm:pt>
    <dgm:pt modelId="{133927DF-B030-4F2F-9819-BBB0B18A2714}" type="parTrans" cxnId="{B4A20200-3B08-42F6-8271-3FFB6A67D1EC}">
      <dgm:prSet/>
      <dgm:spPr/>
      <dgm:t>
        <a:bodyPr/>
        <a:lstStyle/>
        <a:p>
          <a:endParaRPr lang="fr-FR" sz="2000" b="1"/>
        </a:p>
      </dgm:t>
    </dgm:pt>
    <dgm:pt modelId="{BD283A96-B959-4319-A03C-D027407BCBC3}" type="sibTrans" cxnId="{B4A20200-3B08-42F6-8271-3FFB6A67D1EC}">
      <dgm:prSet/>
      <dgm:spPr/>
      <dgm:t>
        <a:bodyPr/>
        <a:lstStyle/>
        <a:p>
          <a:endParaRPr lang="fr-FR" sz="2000" b="1"/>
        </a:p>
      </dgm:t>
    </dgm:pt>
    <dgm:pt modelId="{B636C2A7-4B44-4502-B37F-3E7BC631854A}" type="pres">
      <dgm:prSet presAssocID="{1B5B5CF4-F263-49A7-BE11-05C71ECE5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B40CD8D-AD48-4E2E-8A33-F3682719A9D7}" type="pres">
      <dgm:prSet presAssocID="{BB1AEBF1-EA5B-4CF6-8486-A435F9984459}" presName="Name8" presStyleCnt="0"/>
      <dgm:spPr/>
      <dgm:t>
        <a:bodyPr/>
        <a:lstStyle/>
        <a:p>
          <a:endParaRPr lang="fr-FR"/>
        </a:p>
      </dgm:t>
    </dgm:pt>
    <dgm:pt modelId="{FE18F87E-0954-4278-A060-6CDE0653D267}" type="pres">
      <dgm:prSet presAssocID="{BB1AEBF1-EA5B-4CF6-8486-A435F9984459}" presName="level" presStyleLbl="node1" presStyleIdx="0" presStyleCnt="3" custLinFactNeighborY="946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7225D-86EB-4EA1-859D-3407BB3D487B}" type="pres">
      <dgm:prSet presAssocID="{BB1AEBF1-EA5B-4CF6-8486-A435F99844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7BF90-E382-47BF-8104-691FE43B5DD5}" type="pres">
      <dgm:prSet presAssocID="{830C1579-1DA6-4828-84B0-96D3C4BAC3BE}" presName="Name8" presStyleCnt="0"/>
      <dgm:spPr/>
      <dgm:t>
        <a:bodyPr/>
        <a:lstStyle/>
        <a:p>
          <a:endParaRPr lang="fr-FR"/>
        </a:p>
      </dgm:t>
    </dgm:pt>
    <dgm:pt modelId="{980AFCE1-4398-44B5-8393-D1BC7B5EC389}" type="pres">
      <dgm:prSet presAssocID="{830C1579-1DA6-4828-84B0-96D3C4BAC3BE}" presName="level" presStyleLbl="node1" presStyleIdx="1" presStyleCnt="3" custLinFactNeighborY="660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A506C0-2A0E-4837-8EDD-903C6F3274C9}" type="pres">
      <dgm:prSet presAssocID="{830C1579-1DA6-4828-84B0-96D3C4BAC3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5AAD7D-3DC1-45DA-9A5A-BDC4D74C67F2}" type="pres">
      <dgm:prSet presAssocID="{E643C548-6FFA-4069-932C-C67B2CDDB7BA}" presName="Name8" presStyleCnt="0"/>
      <dgm:spPr/>
      <dgm:t>
        <a:bodyPr/>
        <a:lstStyle/>
        <a:p>
          <a:endParaRPr lang="fr-FR"/>
        </a:p>
      </dgm:t>
    </dgm:pt>
    <dgm:pt modelId="{005F9A96-AB4F-4DDA-ADDA-267DE7734DC3}" type="pres">
      <dgm:prSet presAssocID="{E643C548-6FFA-4069-932C-C67B2CDDB7BA}" presName="level" presStyleLbl="node1" presStyleIdx="2" presStyleCnt="3" custScaleY="213394" custLinFactNeighborX="-1003" custLinFactNeighborY="284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9037EE-DFF1-4C5E-947D-3CC2E8801136}" type="pres">
      <dgm:prSet presAssocID="{E643C548-6FFA-4069-932C-C67B2CDDB7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C4F94E-2D3E-41D7-B323-1F094E319DE4}" type="presOf" srcId="{E643C548-6FFA-4069-932C-C67B2CDDB7BA}" destId="{C39037EE-DFF1-4C5E-947D-3CC2E8801136}" srcOrd="1" destOrd="0" presId="urn:microsoft.com/office/officeart/2005/8/layout/pyramid3"/>
    <dgm:cxn modelId="{0388723F-8936-4740-9A22-44C767169FC8}" srcId="{1B5B5CF4-F263-49A7-BE11-05C71ECE5708}" destId="{830C1579-1DA6-4828-84B0-96D3C4BAC3BE}" srcOrd="1" destOrd="0" parTransId="{933F638A-C933-49A7-96E7-3F6EA08EC614}" sibTransId="{073BBD87-225F-4CA8-932A-1B573E95B236}"/>
    <dgm:cxn modelId="{39330478-7CCF-4D06-BA29-E49B5F6E7E34}" srcId="{1B5B5CF4-F263-49A7-BE11-05C71ECE5708}" destId="{BB1AEBF1-EA5B-4CF6-8486-A435F9984459}" srcOrd="0" destOrd="0" parTransId="{9C8D229E-4096-484C-BB8B-9186C2057430}" sibTransId="{1AC7E6E1-E753-4213-BA6E-0B9FF167C055}"/>
    <dgm:cxn modelId="{87E252B9-3899-4DAB-B001-80409388084E}" type="presOf" srcId="{E643C548-6FFA-4069-932C-C67B2CDDB7BA}" destId="{005F9A96-AB4F-4DDA-ADDA-267DE7734DC3}" srcOrd="0" destOrd="0" presId="urn:microsoft.com/office/officeart/2005/8/layout/pyramid3"/>
    <dgm:cxn modelId="{C92E63B5-D68A-430B-9CA6-DE8893AEE9C7}" type="presOf" srcId="{1B5B5CF4-F263-49A7-BE11-05C71ECE5708}" destId="{B636C2A7-4B44-4502-B37F-3E7BC631854A}" srcOrd="0" destOrd="0" presId="urn:microsoft.com/office/officeart/2005/8/layout/pyramid3"/>
    <dgm:cxn modelId="{EFDF54E8-E7BF-41D9-9F87-44DF1204EBD5}" type="presOf" srcId="{BB1AEBF1-EA5B-4CF6-8486-A435F9984459}" destId="{FE18F87E-0954-4278-A060-6CDE0653D267}" srcOrd="0" destOrd="0" presId="urn:microsoft.com/office/officeart/2005/8/layout/pyramid3"/>
    <dgm:cxn modelId="{EC9A826A-23C7-4072-80FA-81AD8AA91F54}" type="presOf" srcId="{830C1579-1DA6-4828-84B0-96D3C4BAC3BE}" destId="{980AFCE1-4398-44B5-8393-D1BC7B5EC389}" srcOrd="0" destOrd="0" presId="urn:microsoft.com/office/officeart/2005/8/layout/pyramid3"/>
    <dgm:cxn modelId="{4D237EC1-515A-4DF2-8F9E-5ABA46C2BDD6}" type="presOf" srcId="{BB1AEBF1-EA5B-4CF6-8486-A435F9984459}" destId="{EC47225D-86EB-4EA1-859D-3407BB3D487B}" srcOrd="1" destOrd="0" presId="urn:microsoft.com/office/officeart/2005/8/layout/pyramid3"/>
    <dgm:cxn modelId="{B4A20200-3B08-42F6-8271-3FFB6A67D1EC}" srcId="{1B5B5CF4-F263-49A7-BE11-05C71ECE5708}" destId="{E643C548-6FFA-4069-932C-C67B2CDDB7BA}" srcOrd="2" destOrd="0" parTransId="{133927DF-B030-4F2F-9819-BBB0B18A2714}" sibTransId="{BD283A96-B959-4319-A03C-D027407BCBC3}"/>
    <dgm:cxn modelId="{3182D301-72F3-4DE9-A0CA-4A013C27E9BE}" type="presOf" srcId="{830C1579-1DA6-4828-84B0-96D3C4BAC3BE}" destId="{CAA506C0-2A0E-4837-8EDD-903C6F3274C9}" srcOrd="1" destOrd="0" presId="urn:microsoft.com/office/officeart/2005/8/layout/pyramid3"/>
    <dgm:cxn modelId="{390F0A43-25E0-4CB2-9FEA-14228A268303}" type="presParOf" srcId="{B636C2A7-4B44-4502-B37F-3E7BC631854A}" destId="{0B40CD8D-AD48-4E2E-8A33-F3682719A9D7}" srcOrd="0" destOrd="0" presId="urn:microsoft.com/office/officeart/2005/8/layout/pyramid3"/>
    <dgm:cxn modelId="{F31E5887-FB60-4ADB-A19C-CAE4D560321D}" type="presParOf" srcId="{0B40CD8D-AD48-4E2E-8A33-F3682719A9D7}" destId="{FE18F87E-0954-4278-A060-6CDE0653D267}" srcOrd="0" destOrd="0" presId="urn:microsoft.com/office/officeart/2005/8/layout/pyramid3"/>
    <dgm:cxn modelId="{2C17B565-7104-4EA2-8EFD-94233A6734A6}" type="presParOf" srcId="{0B40CD8D-AD48-4E2E-8A33-F3682719A9D7}" destId="{EC47225D-86EB-4EA1-859D-3407BB3D487B}" srcOrd="1" destOrd="0" presId="urn:microsoft.com/office/officeart/2005/8/layout/pyramid3"/>
    <dgm:cxn modelId="{6025CE8B-CF22-43ED-AA34-F1AE962BCABC}" type="presParOf" srcId="{B636C2A7-4B44-4502-B37F-3E7BC631854A}" destId="{2DB7BF90-E382-47BF-8104-691FE43B5DD5}" srcOrd="1" destOrd="0" presId="urn:microsoft.com/office/officeart/2005/8/layout/pyramid3"/>
    <dgm:cxn modelId="{2AE9432B-3EF7-4ADE-8ED3-E933D0F3C280}" type="presParOf" srcId="{2DB7BF90-E382-47BF-8104-691FE43B5DD5}" destId="{980AFCE1-4398-44B5-8393-D1BC7B5EC389}" srcOrd="0" destOrd="0" presId="urn:microsoft.com/office/officeart/2005/8/layout/pyramid3"/>
    <dgm:cxn modelId="{630B7826-5B32-417A-9DC2-63F77A5372A3}" type="presParOf" srcId="{2DB7BF90-E382-47BF-8104-691FE43B5DD5}" destId="{CAA506C0-2A0E-4837-8EDD-903C6F3274C9}" srcOrd="1" destOrd="0" presId="urn:microsoft.com/office/officeart/2005/8/layout/pyramid3"/>
    <dgm:cxn modelId="{BE22DDA9-68CA-42E3-BD5F-071B8905D08C}" type="presParOf" srcId="{B636C2A7-4B44-4502-B37F-3E7BC631854A}" destId="{805AAD7D-3DC1-45DA-9A5A-BDC4D74C67F2}" srcOrd="2" destOrd="0" presId="urn:microsoft.com/office/officeart/2005/8/layout/pyramid3"/>
    <dgm:cxn modelId="{2D3907D0-8F76-416D-8B12-171F3DE019D1}" type="presParOf" srcId="{805AAD7D-3DC1-45DA-9A5A-BDC4D74C67F2}" destId="{005F9A96-AB4F-4DDA-ADDA-267DE7734DC3}" srcOrd="0" destOrd="0" presId="urn:microsoft.com/office/officeart/2005/8/layout/pyramid3"/>
    <dgm:cxn modelId="{846E1B57-EEFE-4F85-A5CF-878324CF27EF}" type="presParOf" srcId="{805AAD7D-3DC1-45DA-9A5A-BDC4D74C67F2}" destId="{C39037EE-DFF1-4C5E-947D-3CC2E880113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7A39A-21CD-4BAF-A86B-57D13DCA2AC1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2" csCatId="colorful" phldr="1"/>
      <dgm:spPr/>
    </dgm:pt>
    <dgm:pt modelId="{A438EA93-1A07-41FC-A513-C5AE5037B201}">
      <dgm:prSet phldrT="[Texte]" custT="1"/>
      <dgm:spPr/>
      <dgm:t>
        <a:bodyPr/>
        <a:lstStyle/>
        <a:p>
          <a:pPr rtl="1"/>
          <a:r>
            <a:rPr lang="ar-SA" sz="2000" b="0" dirty="0" smtClean="0">
              <a:effectLst/>
              <a:latin typeface="Arabic Typesetting" pitchFamily="66" charset="-78"/>
              <a:cs typeface="Arabic Typesetting" pitchFamily="66" charset="-78"/>
            </a:rPr>
            <a:t>كلية الحقوق والعلوم السياسي</a:t>
          </a:r>
          <a:r>
            <a:rPr lang="ar-DZ" sz="2000" b="0" dirty="0" smtClean="0">
              <a:effectLst/>
              <a:latin typeface="Arabic Typesetting" pitchFamily="66" charset="-78"/>
              <a:cs typeface="Arabic Typesetting" pitchFamily="66" charset="-78"/>
            </a:rPr>
            <a:t>ة</a:t>
          </a:r>
          <a:endParaRPr lang="fr-FR" sz="2000" b="0" dirty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A4D9E56B-D6C8-4B74-8501-F2798BF38937}" type="parTrans" cxnId="{F283F50B-C843-465D-ACC6-F376327D4092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9B15BBF3-EEB3-4D40-A1F5-418F21CC48A9}" type="sibTrans" cxnId="{F283F50B-C843-465D-ACC6-F376327D4092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56087158-DEC0-4226-8953-B9356A6870AF}">
      <dgm:prSet phldrT="[Texte]" custT="1"/>
      <dgm:spPr/>
      <dgm:t>
        <a:bodyPr/>
        <a:lstStyle/>
        <a:p>
          <a:r>
            <a:rPr lang="ar-SA" sz="2000" b="0" smtClean="0">
              <a:effectLst/>
              <a:latin typeface="Arabic Typesetting" pitchFamily="66" charset="-78"/>
              <a:cs typeface="Arabic Typesetting" pitchFamily="66" charset="-78"/>
            </a:rPr>
            <a:t>كليةعلوم الطبيعة و الحياة </a:t>
          </a:r>
          <a:endParaRPr lang="fr-FR" sz="2000" b="0" dirty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FC3AC7DF-EAFE-410A-8293-FFE8FE85EBD6}" type="parTrans" cxnId="{DDA3A601-CC2C-4E91-989B-19D153D6CF7F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F3E2FDB6-6634-41C6-AA3C-4449F13DCA6F}" type="sibTrans" cxnId="{DDA3A601-CC2C-4E91-989B-19D153D6CF7F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3FDBC1B1-8800-4421-86A0-5C381DCC6633}">
      <dgm:prSet phldrT="[Texte]" custT="1"/>
      <dgm:spPr/>
      <dgm:t>
        <a:bodyPr/>
        <a:lstStyle/>
        <a:p>
          <a:r>
            <a:rPr lang="ar-SA" sz="2000" b="0" dirty="0" smtClean="0">
              <a:effectLst/>
              <a:latin typeface="Arabic Typesetting" pitchFamily="66" charset="-78"/>
              <a:cs typeface="Arabic Typesetting" pitchFamily="66" charset="-78"/>
            </a:rPr>
            <a:t>كلية الآداب واللغات</a:t>
          </a:r>
          <a:endParaRPr lang="fr-FR" sz="2000" b="0" dirty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71C4B45D-E8B1-4B81-962D-F5AD7381E084}" type="parTrans" cxnId="{343CB4FF-E4FD-4177-BAF0-4E9E32068CED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A2FFA80F-FDFF-4105-A4B9-CBA7535EA6CA}" type="sibTrans" cxnId="{343CB4FF-E4FD-4177-BAF0-4E9E32068CED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CCF66AAF-4195-412D-A918-FD2D4F94DCA1}">
      <dgm:prSet custT="1"/>
      <dgm:spPr/>
      <dgm:t>
        <a:bodyPr/>
        <a:lstStyle/>
        <a:p>
          <a:r>
            <a:rPr lang="ar-SA" sz="2000" b="0" dirty="0" smtClean="0">
              <a:effectLst/>
              <a:latin typeface="Arabic Typesetting" pitchFamily="66" charset="-78"/>
              <a:cs typeface="Arabic Typesetting" pitchFamily="66" charset="-78"/>
            </a:rPr>
            <a:t>كلية العلوم و</a:t>
          </a:r>
          <a:r>
            <a:rPr lang="ar-DZ" sz="2000" b="0" dirty="0" smtClean="0">
              <a:effectLst/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2000" b="0" dirty="0" smtClean="0">
              <a:effectLst/>
              <a:latin typeface="Arabic Typesetting" pitchFamily="66" charset="-78"/>
              <a:cs typeface="Arabic Typesetting" pitchFamily="66" charset="-78"/>
            </a:rPr>
            <a:t>التكنولوجيا </a:t>
          </a:r>
          <a:endParaRPr lang="fr-FR" sz="2000" b="0" dirty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AF095863-3C6D-4D25-9ACE-6F840BA7ECEA}" type="parTrans" cxnId="{77F57463-D842-4765-A529-FA931038E59C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CD2EB864-444E-43D8-BF18-E11F92511881}" type="sibTrans" cxnId="{77F57463-D842-4765-A529-FA931038E59C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968B3047-D36C-4781-B199-67B85495A381}">
      <dgm:prSet custT="1"/>
      <dgm:spPr/>
      <dgm:t>
        <a:bodyPr/>
        <a:lstStyle/>
        <a:p>
          <a:r>
            <a:rPr lang="ar-SA" sz="2000" b="0" dirty="0" smtClean="0">
              <a:effectLst/>
              <a:latin typeface="Arabic Typesetting" pitchFamily="66" charset="-78"/>
              <a:cs typeface="Arabic Typesetting" pitchFamily="66" charset="-78"/>
            </a:rPr>
            <a:t>كلية الاقتصاد و  العلوم التجارية</a:t>
          </a:r>
          <a:endParaRPr lang="fr-FR" sz="2000" b="0" dirty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40AA005D-03FE-40E2-9B6E-6BE75ECD79AC}" type="parTrans" cxnId="{DAD30A23-B5A2-46C7-A496-6AB0A4DDD73B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AA31B488-9F89-4567-AE1E-F3C7A7FFC247}" type="sibTrans" cxnId="{DAD30A23-B5A2-46C7-A496-6AB0A4DDD73B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A695E632-5B32-4180-81A0-B25B22509CE4}">
      <dgm:prSet custT="1"/>
      <dgm:spPr/>
      <dgm:t>
        <a:bodyPr/>
        <a:lstStyle/>
        <a:p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كلية العلوم الاجتماعية والإنسانية</a:t>
          </a:r>
          <a:endParaRPr lang="fr-FR" sz="2000" b="0" dirty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AE613B70-CCBC-415F-8150-5699405D6126}" type="parTrans" cxnId="{4EF587B4-B92E-4A3E-B365-B754872DE909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5A835C73-B13D-4EF4-8D0A-319BC4814831}" type="sibTrans" cxnId="{4EF587B4-B92E-4A3E-B365-B754872DE909}">
      <dgm:prSet/>
      <dgm:spPr/>
      <dgm:t>
        <a:bodyPr/>
        <a:lstStyle/>
        <a:p>
          <a:endParaRPr lang="fr-FR" sz="2000" b="0"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D78BB71E-FE70-4526-ABDE-E3C038408AF3}" type="pres">
      <dgm:prSet presAssocID="{3CF7A39A-21CD-4BAF-A86B-57D13DCA2AC1}" presName="Name0" presStyleCnt="0">
        <dgm:presLayoutVars>
          <dgm:chMax val="7"/>
          <dgm:dir/>
          <dgm:resizeHandles val="exact"/>
        </dgm:presLayoutVars>
      </dgm:prSet>
      <dgm:spPr/>
    </dgm:pt>
    <dgm:pt modelId="{E93429C5-5EFB-46CB-8DED-BC54DF82E686}" type="pres">
      <dgm:prSet presAssocID="{3CF7A39A-21CD-4BAF-A86B-57D13DCA2AC1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95C12-4244-4DCD-BE45-7202E3EE943F}" type="pres">
      <dgm:prSet presAssocID="{3CF7A39A-21CD-4BAF-A86B-57D13DCA2AC1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0E63A-9006-43D6-AF9B-BFBE91E53F66}" type="pres">
      <dgm:prSet presAssocID="{3CF7A39A-21CD-4BAF-A86B-57D13DCA2AC1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182F94-5E78-4EDF-8ED7-984FB01147C5}" type="pres">
      <dgm:prSet presAssocID="{3CF7A39A-21CD-4BAF-A86B-57D13DCA2AC1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1631-C2B6-4045-AE24-659BE1FDD95C}" type="pres">
      <dgm:prSet presAssocID="{3CF7A39A-21CD-4BAF-A86B-57D13DCA2AC1}" presName="ellips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266C4A-6375-49BC-99E7-D09F03F9DF88}" type="pres">
      <dgm:prSet presAssocID="{3CF7A39A-21CD-4BAF-A86B-57D13DCA2AC1}" presName="ellipse6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F57463-D842-4765-A529-FA931038E59C}" srcId="{3CF7A39A-21CD-4BAF-A86B-57D13DCA2AC1}" destId="{CCF66AAF-4195-412D-A918-FD2D4F94DCA1}" srcOrd="5" destOrd="0" parTransId="{AF095863-3C6D-4D25-9ACE-6F840BA7ECEA}" sibTransId="{CD2EB864-444E-43D8-BF18-E11F92511881}"/>
    <dgm:cxn modelId="{910827B0-66C8-47FE-932F-97C1B45F23A8}" type="presOf" srcId="{CCF66AAF-4195-412D-A918-FD2D4F94DCA1}" destId="{E6266C4A-6375-49BC-99E7-D09F03F9DF88}" srcOrd="0" destOrd="0" presId="urn:microsoft.com/office/officeart/2005/8/layout/rings+Icon"/>
    <dgm:cxn modelId="{343CB4FF-E4FD-4177-BAF0-4E9E32068CED}" srcId="{3CF7A39A-21CD-4BAF-A86B-57D13DCA2AC1}" destId="{3FDBC1B1-8800-4421-86A0-5C381DCC6633}" srcOrd="3" destOrd="0" parTransId="{71C4B45D-E8B1-4B81-962D-F5AD7381E084}" sibTransId="{A2FFA80F-FDFF-4105-A4B9-CBA7535EA6CA}"/>
    <dgm:cxn modelId="{93015FE2-FDDE-467E-A407-9D9A3BC47530}" type="presOf" srcId="{A438EA93-1A07-41FC-A513-C5AE5037B201}" destId="{E93429C5-5EFB-46CB-8DED-BC54DF82E686}" srcOrd="0" destOrd="0" presId="urn:microsoft.com/office/officeart/2005/8/layout/rings+Icon"/>
    <dgm:cxn modelId="{DAD30A23-B5A2-46C7-A496-6AB0A4DDD73B}" srcId="{3CF7A39A-21CD-4BAF-A86B-57D13DCA2AC1}" destId="{968B3047-D36C-4781-B199-67B85495A381}" srcOrd="4" destOrd="0" parTransId="{40AA005D-03FE-40E2-9B6E-6BE75ECD79AC}" sibTransId="{AA31B488-9F89-4567-AE1E-F3C7A7FFC247}"/>
    <dgm:cxn modelId="{ADB05CC1-9DEF-454E-B2EF-B45CC7099CE0}" type="presOf" srcId="{968B3047-D36C-4781-B199-67B85495A381}" destId="{260F1631-C2B6-4045-AE24-659BE1FDD95C}" srcOrd="0" destOrd="0" presId="urn:microsoft.com/office/officeart/2005/8/layout/rings+Icon"/>
    <dgm:cxn modelId="{C3906AF0-59E7-42C6-842E-45DAAD334D8C}" type="presOf" srcId="{A695E632-5B32-4180-81A0-B25B22509CE4}" destId="{26E0E63A-9006-43D6-AF9B-BFBE91E53F66}" srcOrd="0" destOrd="0" presId="urn:microsoft.com/office/officeart/2005/8/layout/rings+Icon"/>
    <dgm:cxn modelId="{EB7AA709-1C18-4F10-84AE-C43A08033430}" type="presOf" srcId="{3FDBC1B1-8800-4421-86A0-5C381DCC6633}" destId="{68182F94-5E78-4EDF-8ED7-984FB01147C5}" srcOrd="0" destOrd="0" presId="urn:microsoft.com/office/officeart/2005/8/layout/rings+Icon"/>
    <dgm:cxn modelId="{F283F50B-C843-465D-ACC6-F376327D4092}" srcId="{3CF7A39A-21CD-4BAF-A86B-57D13DCA2AC1}" destId="{A438EA93-1A07-41FC-A513-C5AE5037B201}" srcOrd="0" destOrd="0" parTransId="{A4D9E56B-D6C8-4B74-8501-F2798BF38937}" sibTransId="{9B15BBF3-EEB3-4D40-A1F5-418F21CC48A9}"/>
    <dgm:cxn modelId="{4EF587B4-B92E-4A3E-B365-B754872DE909}" srcId="{3CF7A39A-21CD-4BAF-A86B-57D13DCA2AC1}" destId="{A695E632-5B32-4180-81A0-B25B22509CE4}" srcOrd="2" destOrd="0" parTransId="{AE613B70-CCBC-415F-8150-5699405D6126}" sibTransId="{5A835C73-B13D-4EF4-8D0A-319BC4814831}"/>
    <dgm:cxn modelId="{DDA3A601-CC2C-4E91-989B-19D153D6CF7F}" srcId="{3CF7A39A-21CD-4BAF-A86B-57D13DCA2AC1}" destId="{56087158-DEC0-4226-8953-B9356A6870AF}" srcOrd="1" destOrd="0" parTransId="{FC3AC7DF-EAFE-410A-8293-FFE8FE85EBD6}" sibTransId="{F3E2FDB6-6634-41C6-AA3C-4449F13DCA6F}"/>
    <dgm:cxn modelId="{4FF3784F-E732-46C5-8E06-9895532CED0B}" type="presOf" srcId="{56087158-DEC0-4226-8953-B9356A6870AF}" destId="{67195C12-4244-4DCD-BE45-7202E3EE943F}" srcOrd="0" destOrd="0" presId="urn:microsoft.com/office/officeart/2005/8/layout/rings+Icon"/>
    <dgm:cxn modelId="{A3663934-AA90-4410-BCFA-9D8DCC1DFADD}" type="presOf" srcId="{3CF7A39A-21CD-4BAF-A86B-57D13DCA2AC1}" destId="{D78BB71E-FE70-4526-ABDE-E3C038408AF3}" srcOrd="0" destOrd="0" presId="urn:microsoft.com/office/officeart/2005/8/layout/rings+Icon"/>
    <dgm:cxn modelId="{1ABE9A67-934D-4EA8-A538-DB052E1F60FF}" type="presParOf" srcId="{D78BB71E-FE70-4526-ABDE-E3C038408AF3}" destId="{E93429C5-5EFB-46CB-8DED-BC54DF82E686}" srcOrd="0" destOrd="0" presId="urn:microsoft.com/office/officeart/2005/8/layout/rings+Icon"/>
    <dgm:cxn modelId="{D7B06998-9651-4891-9C9E-49973C11D7F8}" type="presParOf" srcId="{D78BB71E-FE70-4526-ABDE-E3C038408AF3}" destId="{67195C12-4244-4DCD-BE45-7202E3EE943F}" srcOrd="1" destOrd="0" presId="urn:microsoft.com/office/officeart/2005/8/layout/rings+Icon"/>
    <dgm:cxn modelId="{10F2C7CD-881E-4ADA-A7AE-6474B68B4308}" type="presParOf" srcId="{D78BB71E-FE70-4526-ABDE-E3C038408AF3}" destId="{26E0E63A-9006-43D6-AF9B-BFBE91E53F66}" srcOrd="2" destOrd="0" presId="urn:microsoft.com/office/officeart/2005/8/layout/rings+Icon"/>
    <dgm:cxn modelId="{053ADC75-5DD0-445B-9A32-A40311F64232}" type="presParOf" srcId="{D78BB71E-FE70-4526-ABDE-E3C038408AF3}" destId="{68182F94-5E78-4EDF-8ED7-984FB01147C5}" srcOrd="3" destOrd="0" presId="urn:microsoft.com/office/officeart/2005/8/layout/rings+Icon"/>
    <dgm:cxn modelId="{577D435A-65CF-450B-93C8-D5077499672F}" type="presParOf" srcId="{D78BB71E-FE70-4526-ABDE-E3C038408AF3}" destId="{260F1631-C2B6-4045-AE24-659BE1FDD95C}" srcOrd="4" destOrd="0" presId="urn:microsoft.com/office/officeart/2005/8/layout/rings+Icon"/>
    <dgm:cxn modelId="{4C3857F5-AF73-47B9-A7DD-AED18C9533B0}" type="presParOf" srcId="{D78BB71E-FE70-4526-ABDE-E3C038408AF3}" destId="{E6266C4A-6375-49BC-99E7-D09F03F9DF88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7A39A-21CD-4BAF-A86B-57D13DCA2AC1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#1" csCatId="colorful" phldr="1"/>
      <dgm:spPr/>
    </dgm:pt>
    <dgm:pt modelId="{A438EA93-1A07-41FC-A513-C5AE5037B201}">
      <dgm:prSet phldrT="[Texte]" custT="1"/>
      <dgm:spPr/>
      <dgm:t>
        <a:bodyPr/>
        <a:lstStyle/>
        <a:p>
          <a:pPr rtl="1"/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 العلوم الدقيقة </a:t>
          </a:r>
          <a:r>
            <a:rPr lang="ar-DZ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و التكنولوجيا و الاعلام الآلي</a:t>
          </a:r>
          <a:endParaRPr lang="fr-FR" sz="2000" b="0" dirty="0">
            <a:latin typeface="Arabic Typesetting" pitchFamily="66" charset="-78"/>
            <a:cs typeface="Arabic Typesetting" pitchFamily="66" charset="-78"/>
          </a:endParaRPr>
        </a:p>
      </dgm:t>
    </dgm:pt>
    <dgm:pt modelId="{A4D9E56B-D6C8-4B74-8501-F2798BF38937}" type="parTrans" cxnId="{F283F50B-C843-465D-ACC6-F376327D4092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9B15BBF3-EEB3-4D40-A1F5-418F21CC48A9}" type="sibTrans" cxnId="{F283F50B-C843-465D-ACC6-F376327D4092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56087158-DEC0-4226-8953-B9356A6870AF}">
      <dgm:prSet phldrT="[Texte]" custT="1"/>
      <dgm:spPr/>
      <dgm:t>
        <a:bodyPr/>
        <a:lstStyle/>
        <a:p>
          <a:pPr rtl="1"/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</a:t>
          </a:r>
          <a:r>
            <a:rPr lang="ar-DZ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العلوم</a:t>
          </a:r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الاقتصاد</a:t>
          </a:r>
          <a:r>
            <a:rPr lang="ar-DZ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ية و التجارية و علوم التسيير</a:t>
          </a:r>
          <a:endParaRPr lang="fr-FR" sz="2000" b="0" dirty="0">
            <a:latin typeface="Arabic Typesetting" pitchFamily="66" charset="-78"/>
            <a:cs typeface="Arabic Typesetting" pitchFamily="66" charset="-78"/>
          </a:endParaRPr>
        </a:p>
      </dgm:t>
    </dgm:pt>
    <dgm:pt modelId="{FC3AC7DF-EAFE-410A-8293-FFE8FE85EBD6}" type="parTrans" cxnId="{DDA3A601-CC2C-4E91-989B-19D153D6CF7F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F3E2FDB6-6634-41C6-AA3C-4449F13DCA6F}" type="sibTrans" cxnId="{DDA3A601-CC2C-4E91-989B-19D153D6CF7F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3FDBC1B1-8800-4421-86A0-5C381DCC6633}">
      <dgm:prSet phldrT="[Texte]" custT="1"/>
      <dgm:spPr/>
      <dgm:t>
        <a:bodyPr/>
        <a:lstStyle/>
        <a:p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 الآداب واللغات</a:t>
          </a:r>
          <a:endParaRPr lang="fr-FR" sz="2000" b="0" dirty="0">
            <a:latin typeface="Arabic Typesetting" pitchFamily="66" charset="-78"/>
            <a:cs typeface="Arabic Typesetting" pitchFamily="66" charset="-78"/>
          </a:endParaRPr>
        </a:p>
      </dgm:t>
    </dgm:pt>
    <dgm:pt modelId="{71C4B45D-E8B1-4B81-962D-F5AD7381E084}" type="parTrans" cxnId="{343CB4FF-E4FD-4177-BAF0-4E9E32068CED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A2FFA80F-FDFF-4105-A4B9-CBA7535EA6CA}" type="sibTrans" cxnId="{343CB4FF-E4FD-4177-BAF0-4E9E32068CED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CCF66AAF-4195-412D-A918-FD2D4F94DCA1}">
      <dgm:prSet custT="1"/>
      <dgm:spPr/>
      <dgm:t>
        <a:bodyPr/>
        <a:lstStyle/>
        <a:p>
          <a:r>
            <a:rPr lang="ar-DZ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</a:t>
          </a:r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عهد العلوم القانونية و</a:t>
          </a:r>
          <a:r>
            <a:rPr lang="ar-DZ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</a:t>
          </a:r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الإدارية،</a:t>
          </a:r>
          <a:endParaRPr lang="fr-FR" sz="2000" b="0" dirty="0">
            <a:latin typeface="Arabic Typesetting" pitchFamily="66" charset="-78"/>
            <a:cs typeface="Arabic Typesetting" pitchFamily="66" charset="-78"/>
          </a:endParaRPr>
        </a:p>
      </dgm:t>
    </dgm:pt>
    <dgm:pt modelId="{AF095863-3C6D-4D25-9ACE-6F840BA7ECEA}" type="parTrans" cxnId="{77F57463-D842-4765-A529-FA931038E59C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CD2EB864-444E-43D8-BF18-E11F92511881}" type="sibTrans" cxnId="{77F57463-D842-4765-A529-FA931038E59C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968B3047-D36C-4781-B199-67B85495A381}">
      <dgm:prSet custT="1"/>
      <dgm:spPr/>
      <dgm:t>
        <a:bodyPr/>
        <a:lstStyle/>
        <a:p>
          <a:pPr rtl="1"/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 عل</a:t>
          </a:r>
          <a:r>
            <a:rPr lang="ar-DZ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وم</a:t>
          </a:r>
          <a:r>
            <a:rPr lang="ar-SA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ال</a:t>
          </a:r>
          <a:r>
            <a:rPr lang="ar-DZ" sz="2000" b="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طبيعة و الحياة</a:t>
          </a:r>
          <a:endParaRPr lang="fr-FR" sz="2000" b="0" dirty="0">
            <a:latin typeface="Arabic Typesetting" pitchFamily="66" charset="-78"/>
            <a:cs typeface="Arabic Typesetting" pitchFamily="66" charset="-78"/>
          </a:endParaRPr>
        </a:p>
      </dgm:t>
    </dgm:pt>
    <dgm:pt modelId="{40AA005D-03FE-40E2-9B6E-6BE75ECD79AC}" type="parTrans" cxnId="{DAD30A23-B5A2-46C7-A496-6AB0A4DDD73B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AA31B488-9F89-4567-AE1E-F3C7A7FFC247}" type="sibTrans" cxnId="{DAD30A23-B5A2-46C7-A496-6AB0A4DDD73B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D78BB71E-FE70-4526-ABDE-E3C038408AF3}" type="pres">
      <dgm:prSet presAssocID="{3CF7A39A-21CD-4BAF-A86B-57D13DCA2AC1}" presName="Name0" presStyleCnt="0">
        <dgm:presLayoutVars>
          <dgm:chMax val="7"/>
          <dgm:dir/>
          <dgm:resizeHandles val="exact"/>
        </dgm:presLayoutVars>
      </dgm:prSet>
      <dgm:spPr/>
    </dgm:pt>
    <dgm:pt modelId="{E93429C5-5EFB-46CB-8DED-BC54DF82E686}" type="pres">
      <dgm:prSet presAssocID="{3CF7A39A-21CD-4BAF-A86B-57D13DCA2AC1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95C12-4244-4DCD-BE45-7202E3EE943F}" type="pres">
      <dgm:prSet presAssocID="{3CF7A39A-21CD-4BAF-A86B-57D13DCA2AC1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0E63A-9006-43D6-AF9B-BFBE91E53F66}" type="pres">
      <dgm:prSet presAssocID="{3CF7A39A-21CD-4BAF-A86B-57D13DCA2AC1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182F94-5E78-4EDF-8ED7-984FB01147C5}" type="pres">
      <dgm:prSet presAssocID="{3CF7A39A-21CD-4BAF-A86B-57D13DCA2AC1}" presName="ellipse4" presStyleLbl="vennNode1" presStyleIdx="3" presStyleCnt="5" custLinFactNeighborX="3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1631-C2B6-4045-AE24-659BE1FDD95C}" type="pres">
      <dgm:prSet presAssocID="{3CF7A39A-21CD-4BAF-A86B-57D13DCA2AC1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F57463-D842-4765-A529-FA931038E59C}" srcId="{3CF7A39A-21CD-4BAF-A86B-57D13DCA2AC1}" destId="{CCF66AAF-4195-412D-A918-FD2D4F94DCA1}" srcOrd="4" destOrd="0" parTransId="{AF095863-3C6D-4D25-9ACE-6F840BA7ECEA}" sibTransId="{CD2EB864-444E-43D8-BF18-E11F92511881}"/>
    <dgm:cxn modelId="{343CB4FF-E4FD-4177-BAF0-4E9E32068CED}" srcId="{3CF7A39A-21CD-4BAF-A86B-57D13DCA2AC1}" destId="{3FDBC1B1-8800-4421-86A0-5C381DCC6633}" srcOrd="2" destOrd="0" parTransId="{71C4B45D-E8B1-4B81-962D-F5AD7381E084}" sibTransId="{A2FFA80F-FDFF-4105-A4B9-CBA7535EA6CA}"/>
    <dgm:cxn modelId="{DAD30A23-B5A2-46C7-A496-6AB0A4DDD73B}" srcId="{3CF7A39A-21CD-4BAF-A86B-57D13DCA2AC1}" destId="{968B3047-D36C-4781-B199-67B85495A381}" srcOrd="3" destOrd="0" parTransId="{40AA005D-03FE-40E2-9B6E-6BE75ECD79AC}" sibTransId="{AA31B488-9F89-4567-AE1E-F3C7A7FFC247}"/>
    <dgm:cxn modelId="{8B1BC7AF-E70A-4BD0-BF3D-9A9D0F2AAF4D}" type="presOf" srcId="{CCF66AAF-4195-412D-A918-FD2D4F94DCA1}" destId="{260F1631-C2B6-4045-AE24-659BE1FDD95C}" srcOrd="0" destOrd="0" presId="urn:microsoft.com/office/officeart/2005/8/layout/rings+Icon"/>
    <dgm:cxn modelId="{AAF0F0AE-AD9F-4176-8395-183175066E25}" type="presOf" srcId="{968B3047-D36C-4781-B199-67B85495A381}" destId="{68182F94-5E78-4EDF-8ED7-984FB01147C5}" srcOrd="0" destOrd="0" presId="urn:microsoft.com/office/officeart/2005/8/layout/rings+Icon"/>
    <dgm:cxn modelId="{03E59A36-B2E9-49AB-9C71-2BFDFED43469}" type="presOf" srcId="{3CF7A39A-21CD-4BAF-A86B-57D13DCA2AC1}" destId="{D78BB71E-FE70-4526-ABDE-E3C038408AF3}" srcOrd="0" destOrd="0" presId="urn:microsoft.com/office/officeart/2005/8/layout/rings+Icon"/>
    <dgm:cxn modelId="{F32260AD-32BA-483D-9166-218B77BA8822}" type="presOf" srcId="{3FDBC1B1-8800-4421-86A0-5C381DCC6633}" destId="{26E0E63A-9006-43D6-AF9B-BFBE91E53F66}" srcOrd="0" destOrd="0" presId="urn:microsoft.com/office/officeart/2005/8/layout/rings+Icon"/>
    <dgm:cxn modelId="{8B9139D6-1F24-4466-808D-9E98BFC427A5}" type="presOf" srcId="{A438EA93-1A07-41FC-A513-C5AE5037B201}" destId="{E93429C5-5EFB-46CB-8DED-BC54DF82E686}" srcOrd="0" destOrd="0" presId="urn:microsoft.com/office/officeart/2005/8/layout/rings+Icon"/>
    <dgm:cxn modelId="{F283F50B-C843-465D-ACC6-F376327D4092}" srcId="{3CF7A39A-21CD-4BAF-A86B-57D13DCA2AC1}" destId="{A438EA93-1A07-41FC-A513-C5AE5037B201}" srcOrd="0" destOrd="0" parTransId="{A4D9E56B-D6C8-4B74-8501-F2798BF38937}" sibTransId="{9B15BBF3-EEB3-4D40-A1F5-418F21CC48A9}"/>
    <dgm:cxn modelId="{DDA3A601-CC2C-4E91-989B-19D153D6CF7F}" srcId="{3CF7A39A-21CD-4BAF-A86B-57D13DCA2AC1}" destId="{56087158-DEC0-4226-8953-B9356A6870AF}" srcOrd="1" destOrd="0" parTransId="{FC3AC7DF-EAFE-410A-8293-FFE8FE85EBD6}" sibTransId="{F3E2FDB6-6634-41C6-AA3C-4449F13DCA6F}"/>
    <dgm:cxn modelId="{0B042BF9-4A9F-4618-A897-8B6259CB0D95}" type="presOf" srcId="{56087158-DEC0-4226-8953-B9356A6870AF}" destId="{67195C12-4244-4DCD-BE45-7202E3EE943F}" srcOrd="0" destOrd="0" presId="urn:microsoft.com/office/officeart/2005/8/layout/rings+Icon"/>
    <dgm:cxn modelId="{34BE3290-8036-40A7-A5A7-977023E2D5EE}" type="presParOf" srcId="{D78BB71E-FE70-4526-ABDE-E3C038408AF3}" destId="{E93429C5-5EFB-46CB-8DED-BC54DF82E686}" srcOrd="0" destOrd="0" presId="urn:microsoft.com/office/officeart/2005/8/layout/rings+Icon"/>
    <dgm:cxn modelId="{F679AB49-3266-4004-A4ED-9F9BF31F1FCE}" type="presParOf" srcId="{D78BB71E-FE70-4526-ABDE-E3C038408AF3}" destId="{67195C12-4244-4DCD-BE45-7202E3EE943F}" srcOrd="1" destOrd="0" presId="urn:microsoft.com/office/officeart/2005/8/layout/rings+Icon"/>
    <dgm:cxn modelId="{A3078727-6788-4607-BE9E-725168302FDF}" type="presParOf" srcId="{D78BB71E-FE70-4526-ABDE-E3C038408AF3}" destId="{26E0E63A-9006-43D6-AF9B-BFBE91E53F66}" srcOrd="2" destOrd="0" presId="urn:microsoft.com/office/officeart/2005/8/layout/rings+Icon"/>
    <dgm:cxn modelId="{E2B3BA1F-C4C2-416B-BCAE-15B3446BE945}" type="presParOf" srcId="{D78BB71E-FE70-4526-ABDE-E3C038408AF3}" destId="{68182F94-5E78-4EDF-8ED7-984FB01147C5}" srcOrd="3" destOrd="0" presId="urn:microsoft.com/office/officeart/2005/8/layout/rings+Icon"/>
    <dgm:cxn modelId="{519D9BA6-F006-446D-A071-D7C5785D168C}" type="presParOf" srcId="{D78BB71E-FE70-4526-ABDE-E3C038408AF3}" destId="{260F1631-C2B6-4045-AE24-659BE1FDD95C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7A39A-21CD-4BAF-A86B-57D13DCA2AC1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#2" csCatId="colorful" phldr="1"/>
      <dgm:spPr/>
    </dgm:pt>
    <dgm:pt modelId="{56087158-DEC0-4226-8953-B9356A6870AF}">
      <dgm:prSet phldrT="[Texte]" custT="1"/>
      <dgm:spPr/>
      <dgm:t>
        <a:bodyPr/>
        <a:lstStyle/>
        <a:p>
          <a:r>
            <a:rPr lang="ar-DZ" sz="2000" b="0" dirty="0" smtClean="0">
              <a:latin typeface="Arabic Typesetting" pitchFamily="66" charset="-78"/>
              <a:cs typeface="Arabic Typesetting" pitchFamily="66" charset="-78"/>
            </a:rPr>
            <a:t>معهد الاداب و اللغات </a:t>
          </a:r>
          <a:endParaRPr lang="fr-FR" sz="2000" b="0" dirty="0">
            <a:latin typeface="Arabic Typesetting" pitchFamily="66" charset="-78"/>
            <a:cs typeface="Arabic Typesetting" pitchFamily="66" charset="-78"/>
          </a:endParaRPr>
        </a:p>
      </dgm:t>
    </dgm:pt>
    <dgm:pt modelId="{FC3AC7DF-EAFE-410A-8293-FFE8FE85EBD6}" type="parTrans" cxnId="{DDA3A601-CC2C-4E91-989B-19D153D6CF7F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F3E2FDB6-6634-41C6-AA3C-4449F13DCA6F}" type="sibTrans" cxnId="{DDA3A601-CC2C-4E91-989B-19D153D6CF7F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968B3047-D36C-4781-B199-67B85495A381}">
      <dgm:prSet custT="1"/>
      <dgm:spPr/>
      <dgm:t>
        <a:bodyPr/>
        <a:lstStyle/>
        <a:p>
          <a:r>
            <a:rPr lang="ar-SA" sz="2000" b="0" dirty="0" smtClean="0">
              <a:effectLst/>
              <a:latin typeface="Arabic Typesetting" pitchFamily="66" charset="-78"/>
              <a:cs typeface="Arabic Typesetting" pitchFamily="66" charset="-78"/>
            </a:rPr>
            <a:t>معهد العلوم القانونية  </a:t>
          </a:r>
          <a:endParaRPr lang="fr-FR" sz="2000" b="0" dirty="0">
            <a:latin typeface="Arabic Typesetting" pitchFamily="66" charset="-78"/>
            <a:cs typeface="Arabic Typesetting" pitchFamily="66" charset="-78"/>
          </a:endParaRPr>
        </a:p>
      </dgm:t>
    </dgm:pt>
    <dgm:pt modelId="{AA31B488-9F89-4567-AE1E-F3C7A7FFC247}" type="sibTrans" cxnId="{DAD30A23-B5A2-46C7-A496-6AB0A4DDD73B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40AA005D-03FE-40E2-9B6E-6BE75ECD79AC}" type="parTrans" cxnId="{DAD30A23-B5A2-46C7-A496-6AB0A4DDD73B}">
      <dgm:prSet/>
      <dgm:spPr/>
      <dgm:t>
        <a:bodyPr/>
        <a:lstStyle/>
        <a:p>
          <a:endParaRPr lang="fr-FR" sz="2000" b="0">
            <a:latin typeface="Arabic Typesetting" pitchFamily="66" charset="-78"/>
            <a:cs typeface="Arabic Typesetting" pitchFamily="66" charset="-78"/>
          </a:endParaRPr>
        </a:p>
      </dgm:t>
    </dgm:pt>
    <dgm:pt modelId="{D78BB71E-FE70-4526-ABDE-E3C038408AF3}" type="pres">
      <dgm:prSet presAssocID="{3CF7A39A-21CD-4BAF-A86B-57D13DCA2AC1}" presName="Name0" presStyleCnt="0">
        <dgm:presLayoutVars>
          <dgm:chMax val="7"/>
          <dgm:dir/>
          <dgm:resizeHandles val="exact"/>
        </dgm:presLayoutVars>
      </dgm:prSet>
      <dgm:spPr/>
    </dgm:pt>
    <dgm:pt modelId="{E93429C5-5EFB-46CB-8DED-BC54DF82E686}" type="pres">
      <dgm:prSet presAssocID="{3CF7A39A-21CD-4BAF-A86B-57D13DCA2AC1}" presName="ellipse1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95C12-4244-4DCD-BE45-7202E3EE943F}" type="pres">
      <dgm:prSet presAssocID="{3CF7A39A-21CD-4BAF-A86B-57D13DCA2AC1}" presName="ellipse2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DA3A601-CC2C-4E91-989B-19D153D6CF7F}" srcId="{3CF7A39A-21CD-4BAF-A86B-57D13DCA2AC1}" destId="{56087158-DEC0-4226-8953-B9356A6870AF}" srcOrd="0" destOrd="0" parTransId="{FC3AC7DF-EAFE-410A-8293-FFE8FE85EBD6}" sibTransId="{F3E2FDB6-6634-41C6-AA3C-4449F13DCA6F}"/>
    <dgm:cxn modelId="{A93B8069-8BBD-4BC5-9235-12929F502A98}" type="presOf" srcId="{3CF7A39A-21CD-4BAF-A86B-57D13DCA2AC1}" destId="{D78BB71E-FE70-4526-ABDE-E3C038408AF3}" srcOrd="0" destOrd="0" presId="urn:microsoft.com/office/officeart/2005/8/layout/rings+Icon"/>
    <dgm:cxn modelId="{DAD30A23-B5A2-46C7-A496-6AB0A4DDD73B}" srcId="{3CF7A39A-21CD-4BAF-A86B-57D13DCA2AC1}" destId="{968B3047-D36C-4781-B199-67B85495A381}" srcOrd="1" destOrd="0" parTransId="{40AA005D-03FE-40E2-9B6E-6BE75ECD79AC}" sibTransId="{AA31B488-9F89-4567-AE1E-F3C7A7FFC247}"/>
    <dgm:cxn modelId="{5B03A1E3-E2CD-4874-B17E-78A46568EA54}" type="presOf" srcId="{56087158-DEC0-4226-8953-B9356A6870AF}" destId="{E93429C5-5EFB-46CB-8DED-BC54DF82E686}" srcOrd="0" destOrd="0" presId="urn:microsoft.com/office/officeart/2005/8/layout/rings+Icon"/>
    <dgm:cxn modelId="{32B247FC-A8E0-4E81-8D0F-05EF97057E6E}" type="presOf" srcId="{968B3047-D36C-4781-B199-67B85495A381}" destId="{67195C12-4244-4DCD-BE45-7202E3EE943F}" srcOrd="0" destOrd="0" presId="urn:microsoft.com/office/officeart/2005/8/layout/rings+Icon"/>
    <dgm:cxn modelId="{D6F58484-B3D3-487E-BDE0-71EF151A736F}" type="presParOf" srcId="{D78BB71E-FE70-4526-ABDE-E3C038408AF3}" destId="{E93429C5-5EFB-46CB-8DED-BC54DF82E686}" srcOrd="0" destOrd="0" presId="urn:microsoft.com/office/officeart/2005/8/layout/rings+Icon"/>
    <dgm:cxn modelId="{E3B30C7E-AAEF-4FDC-B6FC-C78F478201BD}" type="presParOf" srcId="{D78BB71E-FE70-4526-ABDE-E3C038408AF3}" destId="{67195C12-4244-4DCD-BE45-7202E3EE943F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ECE800-B7EF-4EBA-85E3-271827A091A7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787C51C-2C0A-491C-92A5-0A7226D5D373}">
      <dgm:prSet phldrT="[Texte]" custT="1"/>
      <dgm:spPr/>
      <dgm:t>
        <a:bodyPr/>
        <a:lstStyle/>
        <a:p>
          <a:pPr algn="ctr" rtl="1"/>
          <a:r>
            <a:rPr lang="ar-DZ" sz="1800" b="1" smtClean="0">
              <a:effectLst/>
              <a:latin typeface="Sakkal Majalla" pitchFamily="2" charset="-78"/>
              <a:cs typeface="+mj-cs"/>
              <a:sym typeface="Wingdings 2"/>
            </a:rPr>
            <a:t>الـحوكمة </a:t>
          </a:r>
          <a:endParaRPr lang="fr-FR" sz="1800" b="1" dirty="0">
            <a:effectLst/>
            <a:latin typeface="Sakkal Majalla" pitchFamily="2" charset="-78"/>
            <a:cs typeface="+mj-cs"/>
          </a:endParaRPr>
        </a:p>
      </dgm:t>
    </dgm:pt>
    <dgm:pt modelId="{0DC64A1E-D1FB-41B3-8A81-830B09FB975F}" type="parTrans" cxnId="{DF352F5B-8723-417A-A6A8-F1C860A848CA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91A4176A-3807-4E67-A8E2-DD4771BE3B3F}" type="sibTrans" cxnId="{DF352F5B-8723-417A-A6A8-F1C860A848CA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5A13C855-068B-4169-BA96-8B81EC469FCA}">
      <dgm:prSet phldrT="[Texte]" custT="1"/>
      <dgm:spPr/>
      <dgm:t>
        <a:bodyPr/>
        <a:lstStyle/>
        <a:p>
          <a:pPr algn="ctr" rtl="1"/>
          <a:r>
            <a:rPr lang="ar-SA" sz="1800" b="1" smtClean="0">
              <a:effectLst/>
              <a:latin typeface="Sakkal Majalla" pitchFamily="2" charset="-78"/>
              <a:cs typeface="+mj-cs"/>
            </a:rPr>
            <a:t>ال</a:t>
          </a:r>
          <a:r>
            <a:rPr lang="ar-DZ" sz="1800" b="1" smtClean="0">
              <a:effectLst/>
              <a:latin typeface="Sakkal Majalla" pitchFamily="2" charset="-78"/>
              <a:cs typeface="+mj-cs"/>
            </a:rPr>
            <a:t>تعاون الدولــــي </a:t>
          </a:r>
          <a:endParaRPr lang="fr-FR" sz="1800" b="1" dirty="0">
            <a:effectLst/>
            <a:latin typeface="Sakkal Majalla" pitchFamily="2" charset="-78"/>
            <a:cs typeface="+mj-cs"/>
          </a:endParaRPr>
        </a:p>
      </dgm:t>
    </dgm:pt>
    <dgm:pt modelId="{1E46D5C3-CA49-40E0-A5ED-0C175EED6005}" type="parTrans" cxnId="{25B6C409-2373-4766-8FED-7520F5AFA769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7BF03A5F-4C73-451B-89C0-87F72BAD626C}" type="sibTrans" cxnId="{25B6C409-2373-4766-8FED-7520F5AFA769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346E2DF0-7C4A-4D60-8E9A-7927D53217CC}">
      <dgm:prSet custT="1"/>
      <dgm:spPr/>
      <dgm:t>
        <a:bodyPr/>
        <a:lstStyle/>
        <a:p>
          <a:pPr algn="ctr" rtl="1"/>
          <a:r>
            <a:rPr lang="ar-DZ" sz="1800" b="1" smtClean="0">
              <a:effectLst/>
              <a:latin typeface="Sakkal Majalla" pitchFamily="2" charset="-78"/>
              <a:cs typeface="+mj-cs"/>
              <a:sym typeface="Wingdings 2"/>
            </a:rPr>
            <a:t>الحياة داخــــل ال</a:t>
          </a:r>
          <a:r>
            <a:rPr lang="ar-SA" sz="1800" b="1" smtClean="0">
              <a:effectLst/>
              <a:latin typeface="Sakkal Majalla" pitchFamily="2" charset="-78"/>
              <a:cs typeface="+mj-cs"/>
            </a:rPr>
            <a:t>جامعة</a:t>
          </a:r>
          <a:endParaRPr lang="fr-FR" sz="1800" b="1" dirty="0">
            <a:effectLst/>
            <a:latin typeface="Sakkal Majalla" pitchFamily="2" charset="-78"/>
            <a:cs typeface="+mj-cs"/>
          </a:endParaRPr>
        </a:p>
      </dgm:t>
    </dgm:pt>
    <dgm:pt modelId="{6CB7FBCD-1786-4E24-884B-96FB04EDF24E}" type="parTrans" cxnId="{85A5BA72-172F-49A2-961E-9A07282EEA09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D2DC1204-1980-43B6-B8D3-ABDD87D73751}" type="sibTrans" cxnId="{85A5BA72-172F-49A2-961E-9A07282EEA09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0F7C5E64-31B1-4BD5-A842-E1F33599DB14}">
      <dgm:prSet custT="1"/>
      <dgm:spPr/>
      <dgm:t>
        <a:bodyPr/>
        <a:lstStyle/>
        <a:p>
          <a:pPr algn="ctr" rtl="1"/>
          <a:r>
            <a:rPr lang="ar-SA" sz="1800" b="1" smtClean="0">
              <a:effectLst/>
              <a:latin typeface="Sakkal Majalla" pitchFamily="2" charset="-78"/>
              <a:cs typeface="+mj-cs"/>
            </a:rPr>
            <a:t>العلاق</a:t>
          </a:r>
          <a:r>
            <a:rPr lang="ar-DZ" sz="1800" b="1" smtClean="0">
              <a:effectLst/>
              <a:latin typeface="Sakkal Majalla" pitchFamily="2" charset="-78"/>
              <a:cs typeface="+mj-cs"/>
            </a:rPr>
            <a:t>ـ</a:t>
          </a:r>
          <a:r>
            <a:rPr lang="ar-SA" sz="1800" b="1" smtClean="0">
              <a:effectLst/>
              <a:latin typeface="Sakkal Majalla" pitchFamily="2" charset="-78"/>
              <a:cs typeface="+mj-cs"/>
            </a:rPr>
            <a:t>ات مع المحيط </a:t>
          </a:r>
          <a:endParaRPr lang="fr-FR" sz="1800" b="1" dirty="0">
            <a:effectLst/>
            <a:latin typeface="Sakkal Majalla" pitchFamily="2" charset="-78"/>
            <a:cs typeface="+mj-cs"/>
          </a:endParaRPr>
        </a:p>
      </dgm:t>
    </dgm:pt>
    <dgm:pt modelId="{699A7599-20B7-451E-974D-41357A589D1A}" type="parTrans" cxnId="{0DD7E6D9-7A57-47E3-BBF2-13E6D28F58E5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57C83FC5-164D-48D1-8E05-50F88FC19BBB}" type="sibTrans" cxnId="{0DD7E6D9-7A57-47E3-BBF2-13E6D28F58E5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688CEAB6-D72E-4267-9722-9AEAD4B4A71E}">
      <dgm:prSet custT="1"/>
      <dgm:spPr/>
      <dgm:t>
        <a:bodyPr/>
        <a:lstStyle/>
        <a:p>
          <a:pPr algn="ctr" rtl="1"/>
          <a:r>
            <a:rPr lang="ar-SA" sz="1800" b="1" smtClean="0">
              <a:effectLst/>
              <a:latin typeface="Sakkal Majalla" pitchFamily="2" charset="-78"/>
              <a:cs typeface="+mj-cs"/>
            </a:rPr>
            <a:t>البحث العلمي</a:t>
          </a:r>
          <a:endParaRPr lang="fr-FR" sz="1800" b="1" dirty="0">
            <a:effectLst/>
            <a:latin typeface="Sakkal Majalla" pitchFamily="2" charset="-78"/>
            <a:cs typeface="+mj-cs"/>
          </a:endParaRPr>
        </a:p>
      </dgm:t>
    </dgm:pt>
    <dgm:pt modelId="{2F9739AF-D4F4-498E-ADFE-302A1B1A9583}" type="parTrans" cxnId="{9AE41DC0-3E2A-42D2-9585-860B2CA79B4F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295EAAED-401A-45AE-A4D9-623F0E1A0A5D}" type="sibTrans" cxnId="{9AE41DC0-3E2A-42D2-9585-860B2CA79B4F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53C02BC7-E10B-4ADF-BEB8-0BA1E89E7C03}">
      <dgm:prSet custT="1"/>
      <dgm:spPr/>
      <dgm:t>
        <a:bodyPr/>
        <a:lstStyle/>
        <a:p>
          <a:pPr algn="ctr" rtl="1"/>
          <a:r>
            <a:rPr lang="ar-SA" sz="1800" b="1" smtClean="0">
              <a:effectLst/>
              <a:latin typeface="Sakkal Majalla" pitchFamily="2" charset="-78"/>
              <a:cs typeface="+mj-cs"/>
            </a:rPr>
            <a:t>التكوي</a:t>
          </a:r>
          <a:r>
            <a:rPr lang="ar-DZ" sz="1800" b="1" smtClean="0">
              <a:effectLst/>
              <a:latin typeface="Sakkal Majalla" pitchFamily="2" charset="-78"/>
              <a:cs typeface="+mj-cs"/>
            </a:rPr>
            <a:t>ــ</a:t>
          </a:r>
          <a:r>
            <a:rPr lang="ar-SA" sz="1800" b="1" smtClean="0">
              <a:effectLst/>
              <a:latin typeface="Sakkal Majalla" pitchFamily="2" charset="-78"/>
              <a:cs typeface="+mj-cs"/>
            </a:rPr>
            <a:t>ن</a:t>
          </a:r>
          <a:r>
            <a:rPr lang="ar-DZ" sz="1800" b="1" smtClean="0">
              <a:effectLst/>
              <a:latin typeface="Sakkal Majalla" pitchFamily="2" charset="-78"/>
              <a:cs typeface="+mj-cs"/>
            </a:rPr>
            <a:t> </a:t>
          </a:r>
          <a:endParaRPr lang="fr-FR" sz="1800" b="1" dirty="0">
            <a:effectLst/>
            <a:latin typeface="Sakkal Majalla" pitchFamily="2" charset="-78"/>
            <a:cs typeface="+mj-cs"/>
          </a:endParaRPr>
        </a:p>
      </dgm:t>
    </dgm:pt>
    <dgm:pt modelId="{F5586090-1EC8-487D-829A-CED2B9E28CCF}" type="parTrans" cxnId="{5664D310-DB40-45E0-8C8B-BD8FE4CE7883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845F7D2D-8797-41B9-AFAB-B4A6F52784A1}" type="sibTrans" cxnId="{5664D310-DB40-45E0-8C8B-BD8FE4CE7883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D9181441-C6C9-45AD-A61B-66C19840FBB0}">
      <dgm:prSet custT="1"/>
      <dgm:spPr/>
      <dgm:t>
        <a:bodyPr/>
        <a:lstStyle/>
        <a:p>
          <a:pPr algn="ctr" rtl="1"/>
          <a:r>
            <a:rPr lang="ar-SA" sz="1800" b="1" smtClean="0">
              <a:effectLst/>
              <a:latin typeface="Sakkal Majalla" pitchFamily="2" charset="-78"/>
              <a:cs typeface="+mj-cs"/>
            </a:rPr>
            <a:t>ال</a:t>
          </a:r>
          <a:r>
            <a:rPr lang="ar-DZ" sz="1800" b="1" smtClean="0">
              <a:effectLst/>
              <a:latin typeface="Sakkal Majalla" pitchFamily="2" charset="-78"/>
              <a:cs typeface="+mj-cs"/>
            </a:rPr>
            <a:t>تنمية </a:t>
          </a:r>
          <a:endParaRPr lang="fr-FR" sz="1800" b="1" dirty="0">
            <a:effectLst/>
            <a:latin typeface="Sakkal Majalla" pitchFamily="2" charset="-78"/>
            <a:cs typeface="+mj-cs"/>
          </a:endParaRPr>
        </a:p>
      </dgm:t>
    </dgm:pt>
    <dgm:pt modelId="{EFB5E54A-3769-459E-9FBA-A530A6E799B2}" type="parTrans" cxnId="{EECF4F89-6808-4991-B287-CDD166391CDE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F281F171-5116-432E-B09A-2639D6770799}" type="sibTrans" cxnId="{EECF4F89-6808-4991-B287-CDD166391CDE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3F9B26F4-92DE-4A36-87B4-D1C21267599D}">
      <dgm:prSet custT="1"/>
      <dgm:spPr/>
      <dgm:t>
        <a:bodyPr/>
        <a:lstStyle/>
        <a:p>
          <a:pPr algn="ctr"/>
          <a:endParaRPr lang="fr-FR" sz="1800">
            <a:cs typeface="+mj-cs"/>
          </a:endParaRPr>
        </a:p>
      </dgm:t>
    </dgm:pt>
    <dgm:pt modelId="{31D19048-05A7-40CE-8BA7-8D8799B9C497}" type="parTrans" cxnId="{CAC18A46-638B-42EA-8223-2F4127A06AAC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2F0B0854-C729-4980-8AEB-9121F6249E32}" type="sibTrans" cxnId="{CAC18A46-638B-42EA-8223-2F4127A06AAC}">
      <dgm:prSet/>
      <dgm:spPr/>
      <dgm:t>
        <a:bodyPr/>
        <a:lstStyle/>
        <a:p>
          <a:pPr algn="ctr"/>
          <a:endParaRPr lang="fr-FR" sz="1800" b="1">
            <a:solidFill>
              <a:srgbClr val="C00000"/>
            </a:solidFill>
            <a:effectLst/>
            <a:latin typeface="Sakkal Majalla" pitchFamily="2" charset="-78"/>
            <a:cs typeface="+mj-cs"/>
          </a:endParaRPr>
        </a:p>
      </dgm:t>
    </dgm:pt>
    <dgm:pt modelId="{62D8DCFC-1D6A-4B47-B410-FDC7FED48C7A}" type="pres">
      <dgm:prSet presAssocID="{21ECE800-B7EF-4EBA-85E3-271827A091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DD1399E-E6AE-4025-B471-17BD46FE3A77}" type="pres">
      <dgm:prSet presAssocID="{21ECE800-B7EF-4EBA-85E3-271827A091A7}" presName="Name1" presStyleCnt="0"/>
      <dgm:spPr/>
      <dgm:t>
        <a:bodyPr/>
        <a:lstStyle/>
        <a:p>
          <a:endParaRPr lang="fr-FR"/>
        </a:p>
      </dgm:t>
    </dgm:pt>
    <dgm:pt modelId="{48A88080-FBF6-49BF-9598-CED81222AD97}" type="pres">
      <dgm:prSet presAssocID="{21ECE800-B7EF-4EBA-85E3-271827A091A7}" presName="cycle" presStyleCnt="0"/>
      <dgm:spPr/>
      <dgm:t>
        <a:bodyPr/>
        <a:lstStyle/>
        <a:p>
          <a:endParaRPr lang="fr-FR"/>
        </a:p>
      </dgm:t>
    </dgm:pt>
    <dgm:pt modelId="{C7A05836-1804-4144-814E-27DB452E9A31}" type="pres">
      <dgm:prSet presAssocID="{21ECE800-B7EF-4EBA-85E3-271827A091A7}" presName="srcNode" presStyleLbl="node1" presStyleIdx="0" presStyleCnt="7"/>
      <dgm:spPr/>
      <dgm:t>
        <a:bodyPr/>
        <a:lstStyle/>
        <a:p>
          <a:endParaRPr lang="fr-FR"/>
        </a:p>
      </dgm:t>
    </dgm:pt>
    <dgm:pt modelId="{C550C6CA-B26D-49BC-913E-8CFDDAFE03D9}" type="pres">
      <dgm:prSet presAssocID="{21ECE800-B7EF-4EBA-85E3-271827A091A7}" presName="conn" presStyleLbl="parChTrans1D2" presStyleIdx="0" presStyleCnt="1"/>
      <dgm:spPr/>
      <dgm:t>
        <a:bodyPr/>
        <a:lstStyle/>
        <a:p>
          <a:endParaRPr lang="fr-FR"/>
        </a:p>
      </dgm:t>
    </dgm:pt>
    <dgm:pt modelId="{20BB4454-B2DA-40D2-8D63-08EA7634A7C6}" type="pres">
      <dgm:prSet presAssocID="{21ECE800-B7EF-4EBA-85E3-271827A091A7}" presName="extraNode" presStyleLbl="node1" presStyleIdx="0" presStyleCnt="7"/>
      <dgm:spPr/>
      <dgm:t>
        <a:bodyPr/>
        <a:lstStyle/>
        <a:p>
          <a:endParaRPr lang="fr-FR"/>
        </a:p>
      </dgm:t>
    </dgm:pt>
    <dgm:pt modelId="{A6E1A470-FAAF-4573-AE65-079CBC8BDF56}" type="pres">
      <dgm:prSet presAssocID="{21ECE800-B7EF-4EBA-85E3-271827A091A7}" presName="dstNode" presStyleLbl="node1" presStyleIdx="0" presStyleCnt="7"/>
      <dgm:spPr/>
      <dgm:t>
        <a:bodyPr/>
        <a:lstStyle/>
        <a:p>
          <a:endParaRPr lang="fr-FR"/>
        </a:p>
      </dgm:t>
    </dgm:pt>
    <dgm:pt modelId="{5939C03F-45D9-4C3D-A086-E013CBEF673E}" type="pres">
      <dgm:prSet presAssocID="{53C02BC7-E10B-4ADF-BEB8-0BA1E89E7C03}" presName="text_1" presStyleLbl="node1" presStyleIdx="0" presStyleCnt="7" custLinFactNeighborX="-57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fr-FR"/>
        </a:p>
      </dgm:t>
    </dgm:pt>
    <dgm:pt modelId="{13EDB0C7-1E15-4302-A31A-A414F8C729BA}" type="pres">
      <dgm:prSet presAssocID="{53C02BC7-E10B-4ADF-BEB8-0BA1E89E7C03}" presName="accent_1" presStyleCnt="0"/>
      <dgm:spPr/>
      <dgm:t>
        <a:bodyPr/>
        <a:lstStyle/>
        <a:p>
          <a:endParaRPr lang="fr-FR"/>
        </a:p>
      </dgm:t>
    </dgm:pt>
    <dgm:pt modelId="{55C2EC60-F67F-4713-993F-EBD9B9E1101E}" type="pres">
      <dgm:prSet presAssocID="{53C02BC7-E10B-4ADF-BEB8-0BA1E89E7C03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DF4BE715-DA5C-4487-ACA5-2D05A452EAF6}" type="pres">
      <dgm:prSet presAssocID="{688CEAB6-D72E-4267-9722-9AEAD4B4A71E}" presName="text_2" presStyleLbl="node1" presStyleIdx="1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fr-FR"/>
        </a:p>
      </dgm:t>
    </dgm:pt>
    <dgm:pt modelId="{DCD6D6DB-910E-45CE-B399-A7A53EEE96C5}" type="pres">
      <dgm:prSet presAssocID="{688CEAB6-D72E-4267-9722-9AEAD4B4A71E}" presName="accent_2" presStyleCnt="0"/>
      <dgm:spPr/>
      <dgm:t>
        <a:bodyPr/>
        <a:lstStyle/>
        <a:p>
          <a:endParaRPr lang="fr-FR"/>
        </a:p>
      </dgm:t>
    </dgm:pt>
    <dgm:pt modelId="{FC5B157A-5CBD-4334-8765-9403419186E6}" type="pres">
      <dgm:prSet presAssocID="{688CEAB6-D72E-4267-9722-9AEAD4B4A71E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F1DA720E-F7CC-41F1-B1B2-A07115F9C4BB}" type="pres">
      <dgm:prSet presAssocID="{0787C51C-2C0A-491C-92A5-0A7226D5D373}" presName="text_3" presStyleLbl="node1" presStyleIdx="2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fr-FR"/>
        </a:p>
      </dgm:t>
    </dgm:pt>
    <dgm:pt modelId="{56E16F6D-1A54-4A28-BC5D-F64A9308019B}" type="pres">
      <dgm:prSet presAssocID="{0787C51C-2C0A-491C-92A5-0A7226D5D373}" presName="accent_3" presStyleCnt="0"/>
      <dgm:spPr/>
      <dgm:t>
        <a:bodyPr/>
        <a:lstStyle/>
        <a:p>
          <a:endParaRPr lang="fr-FR"/>
        </a:p>
      </dgm:t>
    </dgm:pt>
    <dgm:pt modelId="{0924C91A-528F-4A7F-8FC7-E0808957EED7}" type="pres">
      <dgm:prSet presAssocID="{0787C51C-2C0A-491C-92A5-0A7226D5D373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219B808B-D26F-4098-B34B-B3D58FF345E1}" type="pres">
      <dgm:prSet presAssocID="{0F7C5E64-31B1-4BD5-A842-E1F33599DB14}" presName="text_4" presStyleLbl="node1" presStyleIdx="3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fr-FR"/>
        </a:p>
      </dgm:t>
    </dgm:pt>
    <dgm:pt modelId="{CED1EAFB-9392-4C86-9DA0-71B9ECF4A8E6}" type="pres">
      <dgm:prSet presAssocID="{0F7C5E64-31B1-4BD5-A842-E1F33599DB14}" presName="accent_4" presStyleCnt="0"/>
      <dgm:spPr/>
      <dgm:t>
        <a:bodyPr/>
        <a:lstStyle/>
        <a:p>
          <a:endParaRPr lang="fr-FR"/>
        </a:p>
      </dgm:t>
    </dgm:pt>
    <dgm:pt modelId="{76DD8313-9221-4A0B-A2DF-E59651F41682}" type="pres">
      <dgm:prSet presAssocID="{0F7C5E64-31B1-4BD5-A842-E1F33599DB14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312145AC-7CA6-4018-BE76-5A842E1D742D}" type="pres">
      <dgm:prSet presAssocID="{5A13C855-068B-4169-BA96-8B81EC469FCA}" presName="text_5" presStyleLbl="node1" presStyleIdx="4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fr-FR"/>
        </a:p>
      </dgm:t>
    </dgm:pt>
    <dgm:pt modelId="{842D0A8D-253F-42B4-9ACE-BF9503DA383C}" type="pres">
      <dgm:prSet presAssocID="{5A13C855-068B-4169-BA96-8B81EC469FCA}" presName="accent_5" presStyleCnt="0"/>
      <dgm:spPr/>
      <dgm:t>
        <a:bodyPr/>
        <a:lstStyle/>
        <a:p>
          <a:endParaRPr lang="fr-FR"/>
        </a:p>
      </dgm:t>
    </dgm:pt>
    <dgm:pt modelId="{07719452-7378-4D51-B426-6C429974FB15}" type="pres">
      <dgm:prSet presAssocID="{5A13C855-068B-4169-BA96-8B81EC469FCA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0E146271-D025-4EC2-84F8-467D19DE100D}" type="pres">
      <dgm:prSet presAssocID="{D9181441-C6C9-45AD-A61B-66C19840FBB0}" presName="text_6" presStyleLbl="node1" presStyleIdx="5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fr-FR"/>
        </a:p>
      </dgm:t>
    </dgm:pt>
    <dgm:pt modelId="{28BC96EA-9719-4C2C-9470-6DF0CB10C741}" type="pres">
      <dgm:prSet presAssocID="{D9181441-C6C9-45AD-A61B-66C19840FBB0}" presName="accent_6" presStyleCnt="0"/>
      <dgm:spPr/>
      <dgm:t>
        <a:bodyPr/>
        <a:lstStyle/>
        <a:p>
          <a:endParaRPr lang="fr-FR"/>
        </a:p>
      </dgm:t>
    </dgm:pt>
    <dgm:pt modelId="{1DA49EA2-AF29-490A-8517-4CEEC69ED1A6}" type="pres">
      <dgm:prSet presAssocID="{D9181441-C6C9-45AD-A61B-66C19840FBB0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4C779137-8E2D-4A11-A770-A16559FD788E}" type="pres">
      <dgm:prSet presAssocID="{346E2DF0-7C4A-4D60-8E9A-7927D53217CC}" presName="text_7" presStyleLbl="node1" presStyleIdx="6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fr-FR"/>
        </a:p>
      </dgm:t>
    </dgm:pt>
    <dgm:pt modelId="{F8BCF98F-45BE-42DE-81D9-81E85D6C4B01}" type="pres">
      <dgm:prSet presAssocID="{346E2DF0-7C4A-4D60-8E9A-7927D53217CC}" presName="accent_7" presStyleCnt="0"/>
      <dgm:spPr/>
      <dgm:t>
        <a:bodyPr/>
        <a:lstStyle/>
        <a:p>
          <a:endParaRPr lang="fr-FR"/>
        </a:p>
      </dgm:t>
    </dgm:pt>
    <dgm:pt modelId="{C9CC45D3-D345-4809-993D-71ECC56E91A2}" type="pres">
      <dgm:prSet presAssocID="{346E2DF0-7C4A-4D60-8E9A-7927D53217CC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DF352F5B-8723-417A-A6A8-F1C860A848CA}" srcId="{21ECE800-B7EF-4EBA-85E3-271827A091A7}" destId="{0787C51C-2C0A-491C-92A5-0A7226D5D373}" srcOrd="2" destOrd="0" parTransId="{0DC64A1E-D1FB-41B3-8A81-830B09FB975F}" sibTransId="{91A4176A-3807-4E67-A8E2-DD4771BE3B3F}"/>
    <dgm:cxn modelId="{D2E80DBF-08FC-43D8-8D6B-4C6B3915A485}" type="presOf" srcId="{845F7D2D-8797-41B9-AFAB-B4A6F52784A1}" destId="{C550C6CA-B26D-49BC-913E-8CFDDAFE03D9}" srcOrd="0" destOrd="0" presId="urn:microsoft.com/office/officeart/2008/layout/VerticalCurvedList"/>
    <dgm:cxn modelId="{8D3B17A0-5634-4C27-B852-F1C839F01D0F}" type="presOf" srcId="{688CEAB6-D72E-4267-9722-9AEAD4B4A71E}" destId="{DF4BE715-DA5C-4487-ACA5-2D05A452EAF6}" srcOrd="0" destOrd="0" presId="urn:microsoft.com/office/officeart/2008/layout/VerticalCurvedList"/>
    <dgm:cxn modelId="{9AE41DC0-3E2A-42D2-9585-860B2CA79B4F}" srcId="{21ECE800-B7EF-4EBA-85E3-271827A091A7}" destId="{688CEAB6-D72E-4267-9722-9AEAD4B4A71E}" srcOrd="1" destOrd="0" parTransId="{2F9739AF-D4F4-498E-ADFE-302A1B1A9583}" sibTransId="{295EAAED-401A-45AE-A4D9-623F0E1A0A5D}"/>
    <dgm:cxn modelId="{CAC18A46-638B-42EA-8223-2F4127A06AAC}" srcId="{21ECE800-B7EF-4EBA-85E3-271827A091A7}" destId="{3F9B26F4-92DE-4A36-87B4-D1C21267599D}" srcOrd="7" destOrd="0" parTransId="{31D19048-05A7-40CE-8BA7-8D8799B9C497}" sibTransId="{2F0B0854-C729-4980-8AEB-9121F6249E32}"/>
    <dgm:cxn modelId="{25B6C409-2373-4766-8FED-7520F5AFA769}" srcId="{21ECE800-B7EF-4EBA-85E3-271827A091A7}" destId="{5A13C855-068B-4169-BA96-8B81EC469FCA}" srcOrd="4" destOrd="0" parTransId="{1E46D5C3-CA49-40E0-A5ED-0C175EED6005}" sibTransId="{7BF03A5F-4C73-451B-89C0-87F72BAD626C}"/>
    <dgm:cxn modelId="{295FE431-E014-49C0-BFC4-4B3ADF0768EA}" type="presOf" srcId="{5A13C855-068B-4169-BA96-8B81EC469FCA}" destId="{312145AC-7CA6-4018-BE76-5A842E1D742D}" srcOrd="0" destOrd="0" presId="urn:microsoft.com/office/officeart/2008/layout/VerticalCurvedList"/>
    <dgm:cxn modelId="{85A5BA72-172F-49A2-961E-9A07282EEA09}" srcId="{21ECE800-B7EF-4EBA-85E3-271827A091A7}" destId="{346E2DF0-7C4A-4D60-8E9A-7927D53217CC}" srcOrd="6" destOrd="0" parTransId="{6CB7FBCD-1786-4E24-884B-96FB04EDF24E}" sibTransId="{D2DC1204-1980-43B6-B8D3-ABDD87D73751}"/>
    <dgm:cxn modelId="{1BAA0D5E-2097-48E6-AEBD-2BD53628DF5C}" type="presOf" srcId="{53C02BC7-E10B-4ADF-BEB8-0BA1E89E7C03}" destId="{5939C03F-45D9-4C3D-A086-E013CBEF673E}" srcOrd="0" destOrd="0" presId="urn:microsoft.com/office/officeart/2008/layout/VerticalCurvedList"/>
    <dgm:cxn modelId="{1868CC7F-5648-4A2E-BC76-E24A4F7E0E82}" type="presOf" srcId="{346E2DF0-7C4A-4D60-8E9A-7927D53217CC}" destId="{4C779137-8E2D-4A11-A770-A16559FD788E}" srcOrd="0" destOrd="0" presId="urn:microsoft.com/office/officeart/2008/layout/VerticalCurvedList"/>
    <dgm:cxn modelId="{EECF4F89-6808-4991-B287-CDD166391CDE}" srcId="{21ECE800-B7EF-4EBA-85E3-271827A091A7}" destId="{D9181441-C6C9-45AD-A61B-66C19840FBB0}" srcOrd="5" destOrd="0" parTransId="{EFB5E54A-3769-459E-9FBA-A530A6E799B2}" sibTransId="{F281F171-5116-432E-B09A-2639D6770799}"/>
    <dgm:cxn modelId="{C27FC56B-E952-46ED-A0AB-415770A79ECB}" type="presOf" srcId="{21ECE800-B7EF-4EBA-85E3-271827A091A7}" destId="{62D8DCFC-1D6A-4B47-B410-FDC7FED48C7A}" srcOrd="0" destOrd="0" presId="urn:microsoft.com/office/officeart/2008/layout/VerticalCurvedList"/>
    <dgm:cxn modelId="{25098689-C609-414A-AF31-BC49BF51CABF}" type="presOf" srcId="{0F7C5E64-31B1-4BD5-A842-E1F33599DB14}" destId="{219B808B-D26F-4098-B34B-B3D58FF345E1}" srcOrd="0" destOrd="0" presId="urn:microsoft.com/office/officeart/2008/layout/VerticalCurvedList"/>
    <dgm:cxn modelId="{5664D310-DB40-45E0-8C8B-BD8FE4CE7883}" srcId="{21ECE800-B7EF-4EBA-85E3-271827A091A7}" destId="{53C02BC7-E10B-4ADF-BEB8-0BA1E89E7C03}" srcOrd="0" destOrd="0" parTransId="{F5586090-1EC8-487D-829A-CED2B9E28CCF}" sibTransId="{845F7D2D-8797-41B9-AFAB-B4A6F52784A1}"/>
    <dgm:cxn modelId="{0AEB8349-1F39-4717-ABA5-BBB844A371E1}" type="presOf" srcId="{D9181441-C6C9-45AD-A61B-66C19840FBB0}" destId="{0E146271-D025-4EC2-84F8-467D19DE100D}" srcOrd="0" destOrd="0" presId="urn:microsoft.com/office/officeart/2008/layout/VerticalCurvedList"/>
    <dgm:cxn modelId="{64027E8C-6659-4AAB-9087-291B329CADF0}" type="presOf" srcId="{0787C51C-2C0A-491C-92A5-0A7226D5D373}" destId="{F1DA720E-F7CC-41F1-B1B2-A07115F9C4BB}" srcOrd="0" destOrd="0" presId="urn:microsoft.com/office/officeart/2008/layout/VerticalCurvedList"/>
    <dgm:cxn modelId="{0DD7E6D9-7A57-47E3-BBF2-13E6D28F58E5}" srcId="{21ECE800-B7EF-4EBA-85E3-271827A091A7}" destId="{0F7C5E64-31B1-4BD5-A842-E1F33599DB14}" srcOrd="3" destOrd="0" parTransId="{699A7599-20B7-451E-974D-41357A589D1A}" sibTransId="{57C83FC5-164D-48D1-8E05-50F88FC19BBB}"/>
    <dgm:cxn modelId="{48A18EF0-2C9A-448B-970E-4839C43FD5AE}" type="presParOf" srcId="{62D8DCFC-1D6A-4B47-B410-FDC7FED48C7A}" destId="{EDD1399E-E6AE-4025-B471-17BD46FE3A77}" srcOrd="0" destOrd="0" presId="urn:microsoft.com/office/officeart/2008/layout/VerticalCurvedList"/>
    <dgm:cxn modelId="{ADBEC9E3-9EF3-4B75-8A01-53F2AF9B45A8}" type="presParOf" srcId="{EDD1399E-E6AE-4025-B471-17BD46FE3A77}" destId="{48A88080-FBF6-49BF-9598-CED81222AD97}" srcOrd="0" destOrd="0" presId="urn:microsoft.com/office/officeart/2008/layout/VerticalCurvedList"/>
    <dgm:cxn modelId="{D45C5273-B207-4109-9AD7-A6A05363849F}" type="presParOf" srcId="{48A88080-FBF6-49BF-9598-CED81222AD97}" destId="{C7A05836-1804-4144-814E-27DB452E9A31}" srcOrd="0" destOrd="0" presId="urn:microsoft.com/office/officeart/2008/layout/VerticalCurvedList"/>
    <dgm:cxn modelId="{84EA65E5-2A96-4D45-9971-015CBB36C212}" type="presParOf" srcId="{48A88080-FBF6-49BF-9598-CED81222AD97}" destId="{C550C6CA-B26D-49BC-913E-8CFDDAFE03D9}" srcOrd="1" destOrd="0" presId="urn:microsoft.com/office/officeart/2008/layout/VerticalCurvedList"/>
    <dgm:cxn modelId="{CB223001-3B3D-483B-A7A4-A19D9DE01133}" type="presParOf" srcId="{48A88080-FBF6-49BF-9598-CED81222AD97}" destId="{20BB4454-B2DA-40D2-8D63-08EA7634A7C6}" srcOrd="2" destOrd="0" presId="urn:microsoft.com/office/officeart/2008/layout/VerticalCurvedList"/>
    <dgm:cxn modelId="{E10810B3-5721-44EA-89D6-0FD24B8D6C8D}" type="presParOf" srcId="{48A88080-FBF6-49BF-9598-CED81222AD97}" destId="{A6E1A470-FAAF-4573-AE65-079CBC8BDF56}" srcOrd="3" destOrd="0" presId="urn:microsoft.com/office/officeart/2008/layout/VerticalCurvedList"/>
    <dgm:cxn modelId="{35E6E909-ADC9-47C5-9A3E-2845DB9C1ED2}" type="presParOf" srcId="{EDD1399E-E6AE-4025-B471-17BD46FE3A77}" destId="{5939C03F-45D9-4C3D-A086-E013CBEF673E}" srcOrd="1" destOrd="0" presId="urn:microsoft.com/office/officeart/2008/layout/VerticalCurvedList"/>
    <dgm:cxn modelId="{C0CA5062-1C75-4748-A380-FC3EC2083A8E}" type="presParOf" srcId="{EDD1399E-E6AE-4025-B471-17BD46FE3A77}" destId="{13EDB0C7-1E15-4302-A31A-A414F8C729BA}" srcOrd="2" destOrd="0" presId="urn:microsoft.com/office/officeart/2008/layout/VerticalCurvedList"/>
    <dgm:cxn modelId="{23FBCED8-C6E9-4CD5-AE9F-6838DA1AB5C4}" type="presParOf" srcId="{13EDB0C7-1E15-4302-A31A-A414F8C729BA}" destId="{55C2EC60-F67F-4713-993F-EBD9B9E1101E}" srcOrd="0" destOrd="0" presId="urn:microsoft.com/office/officeart/2008/layout/VerticalCurvedList"/>
    <dgm:cxn modelId="{AE2CEB50-BE95-4944-9343-B8083D5F7D34}" type="presParOf" srcId="{EDD1399E-E6AE-4025-B471-17BD46FE3A77}" destId="{DF4BE715-DA5C-4487-ACA5-2D05A452EAF6}" srcOrd="3" destOrd="0" presId="urn:microsoft.com/office/officeart/2008/layout/VerticalCurvedList"/>
    <dgm:cxn modelId="{6A681945-CF72-4273-A24C-F7E08462ADD6}" type="presParOf" srcId="{EDD1399E-E6AE-4025-B471-17BD46FE3A77}" destId="{DCD6D6DB-910E-45CE-B399-A7A53EEE96C5}" srcOrd="4" destOrd="0" presId="urn:microsoft.com/office/officeart/2008/layout/VerticalCurvedList"/>
    <dgm:cxn modelId="{18971390-EC75-4DFA-8E3E-DE28D0781293}" type="presParOf" srcId="{DCD6D6DB-910E-45CE-B399-A7A53EEE96C5}" destId="{FC5B157A-5CBD-4334-8765-9403419186E6}" srcOrd="0" destOrd="0" presId="urn:microsoft.com/office/officeart/2008/layout/VerticalCurvedList"/>
    <dgm:cxn modelId="{F13D653C-A685-4229-ADF0-64AD89BCA41C}" type="presParOf" srcId="{EDD1399E-E6AE-4025-B471-17BD46FE3A77}" destId="{F1DA720E-F7CC-41F1-B1B2-A07115F9C4BB}" srcOrd="5" destOrd="0" presId="urn:microsoft.com/office/officeart/2008/layout/VerticalCurvedList"/>
    <dgm:cxn modelId="{1078445D-42E0-45E0-9F39-B59DC7D31438}" type="presParOf" srcId="{EDD1399E-E6AE-4025-B471-17BD46FE3A77}" destId="{56E16F6D-1A54-4A28-BC5D-F64A9308019B}" srcOrd="6" destOrd="0" presId="urn:microsoft.com/office/officeart/2008/layout/VerticalCurvedList"/>
    <dgm:cxn modelId="{AC5AA74A-CF04-48AD-A006-5960B65EED30}" type="presParOf" srcId="{56E16F6D-1A54-4A28-BC5D-F64A9308019B}" destId="{0924C91A-528F-4A7F-8FC7-E0808957EED7}" srcOrd="0" destOrd="0" presId="urn:microsoft.com/office/officeart/2008/layout/VerticalCurvedList"/>
    <dgm:cxn modelId="{63F6B495-C524-4CDE-9B26-233B433B42F8}" type="presParOf" srcId="{EDD1399E-E6AE-4025-B471-17BD46FE3A77}" destId="{219B808B-D26F-4098-B34B-B3D58FF345E1}" srcOrd="7" destOrd="0" presId="urn:microsoft.com/office/officeart/2008/layout/VerticalCurvedList"/>
    <dgm:cxn modelId="{32424683-7DB5-4FDC-AC67-EAC76DCB56D4}" type="presParOf" srcId="{EDD1399E-E6AE-4025-B471-17BD46FE3A77}" destId="{CED1EAFB-9392-4C86-9DA0-71B9ECF4A8E6}" srcOrd="8" destOrd="0" presId="urn:microsoft.com/office/officeart/2008/layout/VerticalCurvedList"/>
    <dgm:cxn modelId="{41DEC32A-D2DE-4CEA-A571-DEDC7B95B3F7}" type="presParOf" srcId="{CED1EAFB-9392-4C86-9DA0-71B9ECF4A8E6}" destId="{76DD8313-9221-4A0B-A2DF-E59651F41682}" srcOrd="0" destOrd="0" presId="urn:microsoft.com/office/officeart/2008/layout/VerticalCurvedList"/>
    <dgm:cxn modelId="{73408B7B-14F6-44BB-9DBC-FE97510112EB}" type="presParOf" srcId="{EDD1399E-E6AE-4025-B471-17BD46FE3A77}" destId="{312145AC-7CA6-4018-BE76-5A842E1D742D}" srcOrd="9" destOrd="0" presId="urn:microsoft.com/office/officeart/2008/layout/VerticalCurvedList"/>
    <dgm:cxn modelId="{0A53CB02-F4E0-47C4-BA96-F0E411A9F661}" type="presParOf" srcId="{EDD1399E-E6AE-4025-B471-17BD46FE3A77}" destId="{842D0A8D-253F-42B4-9ACE-BF9503DA383C}" srcOrd="10" destOrd="0" presId="urn:microsoft.com/office/officeart/2008/layout/VerticalCurvedList"/>
    <dgm:cxn modelId="{D3DC2C4B-AEAE-473C-AFB6-95428CC04CE1}" type="presParOf" srcId="{842D0A8D-253F-42B4-9ACE-BF9503DA383C}" destId="{07719452-7378-4D51-B426-6C429974FB15}" srcOrd="0" destOrd="0" presId="urn:microsoft.com/office/officeart/2008/layout/VerticalCurvedList"/>
    <dgm:cxn modelId="{D3EAE2E5-4E17-4D15-9353-E17D5790AEDA}" type="presParOf" srcId="{EDD1399E-E6AE-4025-B471-17BD46FE3A77}" destId="{0E146271-D025-4EC2-84F8-467D19DE100D}" srcOrd="11" destOrd="0" presId="urn:microsoft.com/office/officeart/2008/layout/VerticalCurvedList"/>
    <dgm:cxn modelId="{B9E60719-2CE8-4A58-8869-69ADFED5A620}" type="presParOf" srcId="{EDD1399E-E6AE-4025-B471-17BD46FE3A77}" destId="{28BC96EA-9719-4C2C-9470-6DF0CB10C741}" srcOrd="12" destOrd="0" presId="urn:microsoft.com/office/officeart/2008/layout/VerticalCurvedList"/>
    <dgm:cxn modelId="{D85AC076-C98B-4B33-A120-6643E3EBDA1D}" type="presParOf" srcId="{28BC96EA-9719-4C2C-9470-6DF0CB10C741}" destId="{1DA49EA2-AF29-490A-8517-4CEEC69ED1A6}" srcOrd="0" destOrd="0" presId="urn:microsoft.com/office/officeart/2008/layout/VerticalCurvedList"/>
    <dgm:cxn modelId="{34CF6A7E-95B1-41F6-B99C-82809E17525A}" type="presParOf" srcId="{EDD1399E-E6AE-4025-B471-17BD46FE3A77}" destId="{4C779137-8E2D-4A11-A770-A16559FD788E}" srcOrd="13" destOrd="0" presId="urn:microsoft.com/office/officeart/2008/layout/VerticalCurvedList"/>
    <dgm:cxn modelId="{86ED5D2E-239A-4E9B-90FD-E2B5EE9363E4}" type="presParOf" srcId="{EDD1399E-E6AE-4025-B471-17BD46FE3A77}" destId="{F8BCF98F-45BE-42DE-81D9-81E85D6C4B01}" srcOrd="14" destOrd="0" presId="urn:microsoft.com/office/officeart/2008/layout/VerticalCurvedList"/>
    <dgm:cxn modelId="{29412006-BE3E-4F92-A96B-3450872F9C5D}" type="presParOf" srcId="{F8BCF98F-45BE-42DE-81D9-81E85D6C4B01}" destId="{C9CC45D3-D345-4809-993D-71ECC56E91A2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8F87E-0954-4278-A060-6CDE0653D267}">
      <dsp:nvSpPr>
        <dsp:cNvPr id="0" name=""/>
        <dsp:cNvSpPr/>
      </dsp:nvSpPr>
      <dsp:spPr>
        <a:xfrm rot="10800000">
          <a:off x="0" y="0"/>
          <a:ext cx="6696743" cy="1205302"/>
        </a:xfrm>
        <a:prstGeom prst="trapezoid">
          <a:avLst>
            <a:gd name="adj" fmla="val 67201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2000" b="1" kern="1200" dirty="0" smtClean="0"/>
        </a:p>
      </dsp:txBody>
      <dsp:txXfrm rot="-10800000">
        <a:off x="1171930" y="0"/>
        <a:ext cx="4352883" cy="1205302"/>
      </dsp:txXfrm>
    </dsp:sp>
    <dsp:sp modelId="{980AFCE1-4398-44B5-8393-D1BC7B5EC389}">
      <dsp:nvSpPr>
        <dsp:cNvPr id="0" name=""/>
        <dsp:cNvSpPr/>
      </dsp:nvSpPr>
      <dsp:spPr>
        <a:xfrm rot="10800000">
          <a:off x="809971" y="1205302"/>
          <a:ext cx="5076801" cy="1205302"/>
        </a:xfrm>
        <a:prstGeom prst="trapezoid">
          <a:avLst>
            <a:gd name="adj" fmla="val 67201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0" kern="1200" dirty="0"/>
        </a:p>
      </dsp:txBody>
      <dsp:txXfrm rot="-10800000">
        <a:off x="1698411" y="1205302"/>
        <a:ext cx="3299921" cy="1205302"/>
      </dsp:txXfrm>
    </dsp:sp>
    <dsp:sp modelId="{005F9A96-AB4F-4DDA-ADDA-267DE7734DC3}">
      <dsp:nvSpPr>
        <dsp:cNvPr id="0" name=""/>
        <dsp:cNvSpPr/>
      </dsp:nvSpPr>
      <dsp:spPr>
        <a:xfrm rot="10800000">
          <a:off x="1619942" y="2410605"/>
          <a:ext cx="3456859" cy="2572043"/>
        </a:xfrm>
        <a:prstGeom prst="trapezoid">
          <a:avLst>
            <a:gd name="adj" fmla="val 67201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619942" y="2410605"/>
        <a:ext cx="3456859" cy="257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429C5-5EFB-46CB-8DED-BC54DF82E686}">
      <dsp:nvSpPr>
        <dsp:cNvPr id="0" name=""/>
        <dsp:cNvSpPr/>
      </dsp:nvSpPr>
      <dsp:spPr>
        <a:xfrm>
          <a:off x="0" y="621836"/>
          <a:ext cx="1350284" cy="13503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كلية الحقوق والعلوم </a:t>
          </a:r>
          <a:r>
            <a:rPr lang="ar-SA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السياسي</a:t>
          </a:r>
          <a:r>
            <a:rPr lang="ar-DZ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ة</a:t>
          </a:r>
          <a:endParaRPr lang="fr-FR" sz="2000" b="0" kern="1200" dirty="0">
            <a:effectLst/>
            <a:latin typeface="Arabic Typesetting" pitchFamily="66" charset="-78"/>
            <a:cs typeface="Arabic Typesetting" pitchFamily="66" charset="-78"/>
          </a:endParaRPr>
        </a:p>
      </dsp:txBody>
      <dsp:txXfrm>
        <a:off x="197745" y="819590"/>
        <a:ext cx="954794" cy="954844"/>
      </dsp:txXfrm>
    </dsp:sp>
    <dsp:sp modelId="{67195C12-4244-4DCD-BE45-7202E3EE943F}">
      <dsp:nvSpPr>
        <dsp:cNvPr id="0" name=""/>
        <dsp:cNvSpPr/>
      </dsp:nvSpPr>
      <dsp:spPr>
        <a:xfrm>
          <a:off x="701370" y="1492093"/>
          <a:ext cx="1350284" cy="13503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smtClean="0">
              <a:effectLst/>
              <a:latin typeface="Arabic Typesetting" pitchFamily="66" charset="-78"/>
              <a:cs typeface="Arabic Typesetting" pitchFamily="66" charset="-78"/>
            </a:rPr>
            <a:t>كليةعلوم الطبيعة و الحياة </a:t>
          </a:r>
          <a:endParaRPr lang="fr-FR" sz="2000" b="0" kern="1200" dirty="0">
            <a:effectLst/>
            <a:latin typeface="Arabic Typesetting" pitchFamily="66" charset="-78"/>
            <a:cs typeface="Arabic Typesetting" pitchFamily="66" charset="-78"/>
          </a:endParaRPr>
        </a:p>
      </dsp:txBody>
      <dsp:txXfrm>
        <a:off x="899115" y="1689847"/>
        <a:ext cx="954794" cy="954844"/>
      </dsp:txXfrm>
    </dsp:sp>
    <dsp:sp modelId="{26E0E63A-9006-43D6-AF9B-BFBE91E53F66}">
      <dsp:nvSpPr>
        <dsp:cNvPr id="0" name=""/>
        <dsp:cNvSpPr/>
      </dsp:nvSpPr>
      <dsp:spPr>
        <a:xfrm>
          <a:off x="1402741" y="621836"/>
          <a:ext cx="1350284" cy="13503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كلية العلوم الاجتماعية والإنسانية</a:t>
          </a:r>
          <a:endParaRPr lang="fr-FR" sz="2000" b="0" kern="1200" dirty="0">
            <a:effectLst/>
            <a:latin typeface="Arabic Typesetting" pitchFamily="66" charset="-78"/>
            <a:cs typeface="Arabic Typesetting" pitchFamily="66" charset="-78"/>
          </a:endParaRPr>
        </a:p>
      </dsp:txBody>
      <dsp:txXfrm>
        <a:off x="1600486" y="819590"/>
        <a:ext cx="954794" cy="954844"/>
      </dsp:txXfrm>
    </dsp:sp>
    <dsp:sp modelId="{68182F94-5E78-4EDF-8ED7-984FB01147C5}">
      <dsp:nvSpPr>
        <dsp:cNvPr id="0" name=""/>
        <dsp:cNvSpPr/>
      </dsp:nvSpPr>
      <dsp:spPr>
        <a:xfrm>
          <a:off x="2104112" y="1492093"/>
          <a:ext cx="1350284" cy="13503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كلية الآداب واللغات</a:t>
          </a:r>
          <a:endParaRPr lang="fr-FR" sz="2000" b="0" kern="1200" dirty="0">
            <a:effectLst/>
            <a:latin typeface="Arabic Typesetting" pitchFamily="66" charset="-78"/>
            <a:cs typeface="Arabic Typesetting" pitchFamily="66" charset="-78"/>
          </a:endParaRPr>
        </a:p>
      </dsp:txBody>
      <dsp:txXfrm>
        <a:off x="2301857" y="1689847"/>
        <a:ext cx="954794" cy="954844"/>
      </dsp:txXfrm>
    </dsp:sp>
    <dsp:sp modelId="{260F1631-C2B6-4045-AE24-659BE1FDD95C}">
      <dsp:nvSpPr>
        <dsp:cNvPr id="0" name=""/>
        <dsp:cNvSpPr/>
      </dsp:nvSpPr>
      <dsp:spPr>
        <a:xfrm>
          <a:off x="2805482" y="621836"/>
          <a:ext cx="1350284" cy="13503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كلية الاقتصاد و  العلوم التجارية</a:t>
          </a:r>
          <a:endParaRPr lang="fr-FR" sz="2000" b="0" kern="1200" dirty="0">
            <a:effectLst/>
            <a:latin typeface="Arabic Typesetting" pitchFamily="66" charset="-78"/>
            <a:cs typeface="Arabic Typesetting" pitchFamily="66" charset="-78"/>
          </a:endParaRPr>
        </a:p>
      </dsp:txBody>
      <dsp:txXfrm>
        <a:off x="3003227" y="819590"/>
        <a:ext cx="954794" cy="954844"/>
      </dsp:txXfrm>
    </dsp:sp>
    <dsp:sp modelId="{E6266C4A-6375-49BC-99E7-D09F03F9DF88}">
      <dsp:nvSpPr>
        <dsp:cNvPr id="0" name=""/>
        <dsp:cNvSpPr/>
      </dsp:nvSpPr>
      <dsp:spPr>
        <a:xfrm>
          <a:off x="3506853" y="1492093"/>
          <a:ext cx="1350284" cy="135035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كلية العلوم و</a:t>
          </a:r>
          <a:r>
            <a:rPr lang="ar-DZ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التكنولوجيا </a:t>
          </a:r>
          <a:endParaRPr lang="fr-FR" sz="2000" b="0" kern="1200" dirty="0">
            <a:effectLst/>
            <a:latin typeface="Arabic Typesetting" pitchFamily="66" charset="-78"/>
            <a:cs typeface="Arabic Typesetting" pitchFamily="66" charset="-78"/>
          </a:endParaRPr>
        </a:p>
      </dsp:txBody>
      <dsp:txXfrm>
        <a:off x="3704598" y="1689847"/>
        <a:ext cx="954794" cy="954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429C5-5EFB-46CB-8DED-BC54DF82E686}">
      <dsp:nvSpPr>
        <dsp:cNvPr id="0" name=""/>
        <dsp:cNvSpPr/>
      </dsp:nvSpPr>
      <dsp:spPr>
        <a:xfrm>
          <a:off x="0" y="50801"/>
          <a:ext cx="1405157" cy="140515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 العلوم الدقيقة </a:t>
          </a:r>
          <a:r>
            <a:rPr lang="ar-DZ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و التكنولوجيا و الاعلام الآلي</a:t>
          </a:r>
          <a:endParaRPr lang="fr-FR" sz="2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205780" y="256581"/>
        <a:ext cx="993597" cy="993594"/>
      </dsp:txXfrm>
    </dsp:sp>
    <dsp:sp modelId="{67195C12-4244-4DCD-BE45-7202E3EE943F}">
      <dsp:nvSpPr>
        <dsp:cNvPr id="0" name=""/>
        <dsp:cNvSpPr/>
      </dsp:nvSpPr>
      <dsp:spPr>
        <a:xfrm>
          <a:off x="722554" y="987961"/>
          <a:ext cx="1405157" cy="14051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</a:t>
          </a:r>
          <a:r>
            <a:rPr lang="ar-DZ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العلوم</a:t>
          </a: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الاقتصاد</a:t>
          </a:r>
          <a:r>
            <a:rPr lang="ar-DZ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ية و التجارية و علوم التسيير</a:t>
          </a:r>
          <a:endParaRPr lang="fr-FR" sz="2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928334" y="1193741"/>
        <a:ext cx="993597" cy="993594"/>
      </dsp:txXfrm>
    </dsp:sp>
    <dsp:sp modelId="{26E0E63A-9006-43D6-AF9B-BFBE91E53F66}">
      <dsp:nvSpPr>
        <dsp:cNvPr id="0" name=""/>
        <dsp:cNvSpPr/>
      </dsp:nvSpPr>
      <dsp:spPr>
        <a:xfrm>
          <a:off x="1445538" y="50801"/>
          <a:ext cx="1405157" cy="140515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 الآداب واللغات</a:t>
          </a:r>
          <a:endParaRPr lang="fr-FR" sz="2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651318" y="256581"/>
        <a:ext cx="993597" cy="993594"/>
      </dsp:txXfrm>
    </dsp:sp>
    <dsp:sp modelId="{68182F94-5E78-4EDF-8ED7-984FB01147C5}">
      <dsp:nvSpPr>
        <dsp:cNvPr id="0" name=""/>
        <dsp:cNvSpPr/>
      </dsp:nvSpPr>
      <dsp:spPr>
        <a:xfrm>
          <a:off x="2222134" y="987961"/>
          <a:ext cx="1405157" cy="14051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معهد </a:t>
          </a: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عل</a:t>
          </a:r>
          <a:r>
            <a:rPr lang="ar-DZ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وم</a:t>
          </a: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ال</a:t>
          </a:r>
          <a:r>
            <a:rPr lang="ar-DZ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طبيعة و الحياة</a:t>
          </a:r>
          <a:endParaRPr lang="fr-FR" sz="2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2427914" y="1193741"/>
        <a:ext cx="993597" cy="993594"/>
      </dsp:txXfrm>
    </dsp:sp>
    <dsp:sp modelId="{260F1631-C2B6-4045-AE24-659BE1FDD95C}">
      <dsp:nvSpPr>
        <dsp:cNvPr id="0" name=""/>
        <dsp:cNvSpPr/>
      </dsp:nvSpPr>
      <dsp:spPr>
        <a:xfrm>
          <a:off x="2890646" y="50801"/>
          <a:ext cx="1405157" cy="1405154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م</a:t>
          </a: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عهد العلوم القانونية و</a:t>
          </a:r>
          <a:r>
            <a:rPr lang="ar-DZ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 </a:t>
          </a:r>
          <a:r>
            <a:rPr lang="ar-SA" sz="2000" b="0" kern="1200" dirty="0" smtClean="0">
              <a:effectLst/>
              <a:latin typeface="Arabic Typesetting" panose="03020402040406030203" pitchFamily="66" charset="-78"/>
              <a:cs typeface="Arabic Typesetting" pitchFamily="66" charset="-78"/>
            </a:rPr>
            <a:t>الإدارية،</a:t>
          </a:r>
          <a:endParaRPr lang="fr-FR" sz="2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3096426" y="256581"/>
        <a:ext cx="993597" cy="993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429C5-5EFB-46CB-8DED-BC54DF82E686}">
      <dsp:nvSpPr>
        <dsp:cNvPr id="0" name=""/>
        <dsp:cNvSpPr/>
      </dsp:nvSpPr>
      <dsp:spPr>
        <a:xfrm>
          <a:off x="637707" y="0"/>
          <a:ext cx="1252642" cy="12527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0" kern="1200" dirty="0" smtClean="0">
              <a:latin typeface="Arabic Typesetting" pitchFamily="66" charset="-78"/>
              <a:cs typeface="Arabic Typesetting" pitchFamily="66" charset="-78"/>
            </a:rPr>
            <a:t>معهد الاداب و اللغات </a:t>
          </a:r>
          <a:endParaRPr lang="fr-FR" sz="2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821152" y="183458"/>
        <a:ext cx="885752" cy="885814"/>
      </dsp:txXfrm>
    </dsp:sp>
    <dsp:sp modelId="{67195C12-4244-4DCD-BE45-7202E3EE943F}">
      <dsp:nvSpPr>
        <dsp:cNvPr id="0" name=""/>
        <dsp:cNvSpPr/>
      </dsp:nvSpPr>
      <dsp:spPr>
        <a:xfrm>
          <a:off x="1282433" y="835501"/>
          <a:ext cx="1252642" cy="125273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effectLst/>
              <a:latin typeface="Arabic Typesetting" pitchFamily="66" charset="-78"/>
              <a:cs typeface="Arabic Typesetting" pitchFamily="66" charset="-78"/>
            </a:rPr>
            <a:t>معهد العلوم القانونية  </a:t>
          </a:r>
          <a:endParaRPr lang="fr-FR" sz="2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465878" y="1018959"/>
        <a:ext cx="885752" cy="885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0C6CA-B26D-49BC-913E-8CFDDAFE03D9}">
      <dsp:nvSpPr>
        <dsp:cNvPr id="0" name=""/>
        <dsp:cNvSpPr/>
      </dsp:nvSpPr>
      <dsp:spPr>
        <a:xfrm>
          <a:off x="-5028015" y="-770623"/>
          <a:ext cx="5990221" cy="5990221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9C03F-45D9-4C3D-A086-E013CBEF673E}">
      <dsp:nvSpPr>
        <dsp:cNvPr id="0" name=""/>
        <dsp:cNvSpPr/>
      </dsp:nvSpPr>
      <dsp:spPr>
        <a:xfrm>
          <a:off x="293848" y="202250"/>
          <a:ext cx="3195622" cy="40432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931" tIns="45720" rIns="45720" bIns="4572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التكوي</a:t>
          </a:r>
          <a:r>
            <a:rPr lang="ar-DZ" sz="1800" b="1" kern="1200" smtClean="0">
              <a:effectLst/>
              <a:latin typeface="Sakkal Majalla" pitchFamily="2" charset="-78"/>
              <a:cs typeface="+mj-cs"/>
            </a:rPr>
            <a:t>ــ</a:t>
          </a: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ن</a:t>
          </a:r>
          <a:r>
            <a:rPr lang="ar-DZ" sz="1800" b="1" kern="1200" smtClean="0">
              <a:effectLst/>
              <a:latin typeface="Sakkal Majalla" pitchFamily="2" charset="-78"/>
              <a:cs typeface="+mj-cs"/>
            </a:rPr>
            <a:t> </a:t>
          </a:r>
          <a:endParaRPr lang="fr-FR" sz="1800" b="1" kern="1200" dirty="0">
            <a:effectLst/>
            <a:latin typeface="Sakkal Majalla" pitchFamily="2" charset="-78"/>
            <a:cs typeface="+mj-cs"/>
          </a:endParaRPr>
        </a:p>
      </dsp:txBody>
      <dsp:txXfrm>
        <a:off x="293848" y="202250"/>
        <a:ext cx="3094542" cy="404322"/>
      </dsp:txXfrm>
    </dsp:sp>
    <dsp:sp modelId="{55C2EC60-F67F-4713-993F-EBD9B9E1101E}">
      <dsp:nvSpPr>
        <dsp:cNvPr id="0" name=""/>
        <dsp:cNvSpPr/>
      </dsp:nvSpPr>
      <dsp:spPr>
        <a:xfrm>
          <a:off x="59393" y="151710"/>
          <a:ext cx="505403" cy="505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BE715-DA5C-4487-ACA5-2D05A452EAF6}">
      <dsp:nvSpPr>
        <dsp:cNvPr id="0" name=""/>
        <dsp:cNvSpPr/>
      </dsp:nvSpPr>
      <dsp:spPr>
        <a:xfrm>
          <a:off x="678246" y="809090"/>
          <a:ext cx="2829472" cy="40432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931" tIns="45720" rIns="45720" bIns="4572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البحث العلمي</a:t>
          </a:r>
          <a:endParaRPr lang="fr-FR" sz="1800" b="1" kern="1200" dirty="0">
            <a:effectLst/>
            <a:latin typeface="Sakkal Majalla" pitchFamily="2" charset="-78"/>
            <a:cs typeface="+mj-cs"/>
          </a:endParaRPr>
        </a:p>
      </dsp:txBody>
      <dsp:txXfrm>
        <a:off x="678246" y="809090"/>
        <a:ext cx="2728392" cy="404322"/>
      </dsp:txXfrm>
    </dsp:sp>
    <dsp:sp modelId="{FC5B157A-5CBD-4334-8765-9403419186E6}">
      <dsp:nvSpPr>
        <dsp:cNvPr id="0" name=""/>
        <dsp:cNvSpPr/>
      </dsp:nvSpPr>
      <dsp:spPr>
        <a:xfrm>
          <a:off x="425544" y="758550"/>
          <a:ext cx="505403" cy="505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DA720E-F7CC-41F1-B1B2-A07115F9C4BB}">
      <dsp:nvSpPr>
        <dsp:cNvPr id="0" name=""/>
        <dsp:cNvSpPr/>
      </dsp:nvSpPr>
      <dsp:spPr>
        <a:xfrm>
          <a:off x="878894" y="1415485"/>
          <a:ext cx="2628823" cy="40432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931" tIns="45720" rIns="45720" bIns="4572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smtClean="0">
              <a:effectLst/>
              <a:latin typeface="Sakkal Majalla" pitchFamily="2" charset="-78"/>
              <a:cs typeface="+mj-cs"/>
              <a:sym typeface="Wingdings 2"/>
            </a:rPr>
            <a:t>الـحوكمة </a:t>
          </a:r>
          <a:endParaRPr lang="fr-FR" sz="1800" b="1" kern="1200" dirty="0">
            <a:effectLst/>
            <a:latin typeface="Sakkal Majalla" pitchFamily="2" charset="-78"/>
            <a:cs typeface="+mj-cs"/>
          </a:endParaRPr>
        </a:p>
      </dsp:txBody>
      <dsp:txXfrm>
        <a:off x="878894" y="1415485"/>
        <a:ext cx="2527743" cy="404322"/>
      </dsp:txXfrm>
    </dsp:sp>
    <dsp:sp modelId="{0924C91A-528F-4A7F-8FC7-E0808957EED7}">
      <dsp:nvSpPr>
        <dsp:cNvPr id="0" name=""/>
        <dsp:cNvSpPr/>
      </dsp:nvSpPr>
      <dsp:spPr>
        <a:xfrm>
          <a:off x="626193" y="1364945"/>
          <a:ext cx="505403" cy="505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B808B-D26F-4098-B34B-B3D58FF345E1}">
      <dsp:nvSpPr>
        <dsp:cNvPr id="0" name=""/>
        <dsp:cNvSpPr/>
      </dsp:nvSpPr>
      <dsp:spPr>
        <a:xfrm>
          <a:off x="942960" y="2022325"/>
          <a:ext cx="2564758" cy="40432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931" tIns="45720" rIns="45720" bIns="4572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العلاق</a:t>
          </a:r>
          <a:r>
            <a:rPr lang="ar-DZ" sz="1800" b="1" kern="1200" smtClean="0">
              <a:effectLst/>
              <a:latin typeface="Sakkal Majalla" pitchFamily="2" charset="-78"/>
              <a:cs typeface="+mj-cs"/>
            </a:rPr>
            <a:t>ـ</a:t>
          </a: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ات مع المحيط </a:t>
          </a:r>
          <a:endParaRPr lang="fr-FR" sz="1800" b="1" kern="1200" dirty="0">
            <a:effectLst/>
            <a:latin typeface="Sakkal Majalla" pitchFamily="2" charset="-78"/>
            <a:cs typeface="+mj-cs"/>
          </a:endParaRPr>
        </a:p>
      </dsp:txBody>
      <dsp:txXfrm>
        <a:off x="942960" y="2022325"/>
        <a:ext cx="2463678" cy="404322"/>
      </dsp:txXfrm>
    </dsp:sp>
    <dsp:sp modelId="{76DD8313-9221-4A0B-A2DF-E59651F41682}">
      <dsp:nvSpPr>
        <dsp:cNvPr id="0" name=""/>
        <dsp:cNvSpPr/>
      </dsp:nvSpPr>
      <dsp:spPr>
        <a:xfrm>
          <a:off x="690258" y="1971785"/>
          <a:ext cx="505403" cy="505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145AC-7CA6-4018-BE76-5A842E1D742D}">
      <dsp:nvSpPr>
        <dsp:cNvPr id="0" name=""/>
        <dsp:cNvSpPr/>
      </dsp:nvSpPr>
      <dsp:spPr>
        <a:xfrm>
          <a:off x="878894" y="2629165"/>
          <a:ext cx="2628823" cy="40432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931" tIns="45720" rIns="45720" bIns="4572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ال</a:t>
          </a:r>
          <a:r>
            <a:rPr lang="ar-DZ" sz="1800" b="1" kern="1200" smtClean="0">
              <a:effectLst/>
              <a:latin typeface="Sakkal Majalla" pitchFamily="2" charset="-78"/>
              <a:cs typeface="+mj-cs"/>
            </a:rPr>
            <a:t>تعاون الدولــــي </a:t>
          </a:r>
          <a:endParaRPr lang="fr-FR" sz="1800" b="1" kern="1200" dirty="0">
            <a:effectLst/>
            <a:latin typeface="Sakkal Majalla" pitchFamily="2" charset="-78"/>
            <a:cs typeface="+mj-cs"/>
          </a:endParaRPr>
        </a:p>
      </dsp:txBody>
      <dsp:txXfrm>
        <a:off x="878894" y="2629165"/>
        <a:ext cx="2527743" cy="404322"/>
      </dsp:txXfrm>
    </dsp:sp>
    <dsp:sp modelId="{07719452-7378-4D51-B426-6C429974FB15}">
      <dsp:nvSpPr>
        <dsp:cNvPr id="0" name=""/>
        <dsp:cNvSpPr/>
      </dsp:nvSpPr>
      <dsp:spPr>
        <a:xfrm>
          <a:off x="626193" y="2578625"/>
          <a:ext cx="505403" cy="505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46271-D025-4EC2-84F8-467D19DE100D}">
      <dsp:nvSpPr>
        <dsp:cNvPr id="0" name=""/>
        <dsp:cNvSpPr/>
      </dsp:nvSpPr>
      <dsp:spPr>
        <a:xfrm>
          <a:off x="678246" y="3235560"/>
          <a:ext cx="2829472" cy="40432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931" tIns="45720" rIns="45720" bIns="4572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ال</a:t>
          </a:r>
          <a:r>
            <a:rPr lang="ar-DZ" sz="1800" b="1" kern="1200" smtClean="0">
              <a:effectLst/>
              <a:latin typeface="Sakkal Majalla" pitchFamily="2" charset="-78"/>
              <a:cs typeface="+mj-cs"/>
            </a:rPr>
            <a:t>تنمية </a:t>
          </a:r>
          <a:endParaRPr lang="fr-FR" sz="1800" b="1" kern="1200" dirty="0">
            <a:effectLst/>
            <a:latin typeface="Sakkal Majalla" pitchFamily="2" charset="-78"/>
            <a:cs typeface="+mj-cs"/>
          </a:endParaRPr>
        </a:p>
      </dsp:txBody>
      <dsp:txXfrm>
        <a:off x="678246" y="3235560"/>
        <a:ext cx="2728392" cy="404322"/>
      </dsp:txXfrm>
    </dsp:sp>
    <dsp:sp modelId="{1DA49EA2-AF29-490A-8517-4CEEC69ED1A6}">
      <dsp:nvSpPr>
        <dsp:cNvPr id="0" name=""/>
        <dsp:cNvSpPr/>
      </dsp:nvSpPr>
      <dsp:spPr>
        <a:xfrm>
          <a:off x="425544" y="3185020"/>
          <a:ext cx="505403" cy="505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79137-8E2D-4A11-A770-A16559FD788E}">
      <dsp:nvSpPr>
        <dsp:cNvPr id="0" name=""/>
        <dsp:cNvSpPr/>
      </dsp:nvSpPr>
      <dsp:spPr>
        <a:xfrm>
          <a:off x="312095" y="3842400"/>
          <a:ext cx="3195622" cy="40432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931" tIns="45720" rIns="45720" bIns="4572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smtClean="0">
              <a:effectLst/>
              <a:latin typeface="Sakkal Majalla" pitchFamily="2" charset="-78"/>
              <a:cs typeface="+mj-cs"/>
              <a:sym typeface="Wingdings 2"/>
            </a:rPr>
            <a:t>الحياة داخــــل ال</a:t>
          </a:r>
          <a:r>
            <a:rPr lang="ar-SA" sz="1800" b="1" kern="1200" smtClean="0">
              <a:effectLst/>
              <a:latin typeface="Sakkal Majalla" pitchFamily="2" charset="-78"/>
              <a:cs typeface="+mj-cs"/>
            </a:rPr>
            <a:t>جامعة</a:t>
          </a:r>
          <a:endParaRPr lang="fr-FR" sz="1800" b="1" kern="1200" dirty="0">
            <a:effectLst/>
            <a:latin typeface="Sakkal Majalla" pitchFamily="2" charset="-78"/>
            <a:cs typeface="+mj-cs"/>
          </a:endParaRPr>
        </a:p>
      </dsp:txBody>
      <dsp:txXfrm>
        <a:off x="312095" y="3842400"/>
        <a:ext cx="3094542" cy="404322"/>
      </dsp:txXfrm>
    </dsp:sp>
    <dsp:sp modelId="{C9CC45D3-D345-4809-993D-71ECC56E91A2}">
      <dsp:nvSpPr>
        <dsp:cNvPr id="0" name=""/>
        <dsp:cNvSpPr/>
      </dsp:nvSpPr>
      <dsp:spPr>
        <a:xfrm>
          <a:off x="59393" y="3791860"/>
          <a:ext cx="505403" cy="505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116C-3E70-4EDE-A6F6-2B0D1EA1F935}" type="datetimeFigureOut">
              <a:rPr lang="fr-FR" smtClean="0"/>
              <a:pPr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1D690-9AF7-4862-A4BB-4F172139D2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336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DZ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269227474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14952066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832962386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89193546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383857620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11825739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7978009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761479983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12767333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288730415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563242326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D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DZ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95138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C52FB34-8425-439F-81CC-338C8375947B}" type="datetimeFigureOut">
              <a:rPr lang="ar-DZ" smtClean="0"/>
              <a:pPr/>
              <a:t>26-11-1444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0235381-4EC1-437C-9571-C0DADA3E8C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admin\Desktop\logo universi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566" y="1714489"/>
            <a:ext cx="1152128" cy="794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79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site 3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738" y="2494683"/>
            <a:ext cx="5224489" cy="3791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83571"/>
            <a:ext cx="64008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الجمهورية لجزائرية الديمقراطية الشعبية</a:t>
            </a:r>
            <a:endParaRPr kumimoji="0" lang="fr-FR" alt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REPUBLIQUE ALGERIENNE DEMOCRATIQUE ET POPULAIRE</a:t>
            </a: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وزارة التعليم العال</a:t>
            </a:r>
            <a:r>
              <a:rPr kumimoji="0" lang="ar-DZ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ــــــ</a:t>
            </a:r>
            <a:r>
              <a:rPr kumimoji="0" lang="ar-SA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 والبحث العلمي</a:t>
            </a:r>
            <a:endParaRPr kumimoji="0" lang="fr-FR" alt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MINISTERE DE L’ENSEIGNEMENT SUPERIEUR ET DE LA RECHERCHE SCIENTIFIQUE</a:t>
            </a: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جامع</a:t>
            </a:r>
            <a:r>
              <a:rPr kumimoji="0" lang="ar-DZ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ـــــ</a:t>
            </a:r>
            <a:r>
              <a:rPr kumimoji="0" lang="ar-SA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ة عباس لغرور خنشلة</a:t>
            </a:r>
            <a:endParaRPr kumimoji="0" lang="fr-FR" alt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UNIVERSITE ABBES LAGHROUR - KHENCHELA</a:t>
            </a: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7604" y="3933056"/>
            <a:ext cx="4705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6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مشروع </a:t>
            </a:r>
            <a:r>
              <a:rPr lang="ar-DZ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المؤسسـة</a:t>
            </a:r>
            <a:endParaRPr lang="fr-FR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144" y="2607097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fr-FR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جامع</a:t>
            </a:r>
            <a:r>
              <a:rPr lang="ar-DZ" altLang="fr-FR" sz="1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ـــــ</a:t>
            </a:r>
            <a:r>
              <a:rPr lang="ar-SA" altLang="fr-FR" sz="1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ة عباس لغرور خنشلة</a:t>
            </a:r>
            <a:endParaRPr lang="fr-FR" altLang="fr-FR" sz="1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ABBES LAGHROUR UNIVERSITY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KHENCHELA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6282383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alt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مـــارس 2023</a:t>
            </a:r>
            <a:endParaRPr lang="fr-FR" altLang="fr-FR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4120606126"/>
              </p:ext>
            </p:extLst>
          </p:nvPr>
        </p:nvGraphicFramePr>
        <p:xfrm>
          <a:off x="4076722" y="1458852"/>
          <a:ext cx="3567112" cy="444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Flèche droite à entaille 13"/>
          <p:cNvSpPr/>
          <p:nvPr/>
        </p:nvSpPr>
        <p:spPr>
          <a:xfrm rot="20542778">
            <a:off x="2413673" y="1651679"/>
            <a:ext cx="806903" cy="637472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/>
                </a:solidFill>
              </a:rPr>
              <a:t>1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7246" y="180463"/>
            <a:ext cx="3114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مشروع المؤسسة </a:t>
            </a:r>
            <a:endParaRPr lang="fr-F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2000037" y="1056191"/>
            <a:ext cx="6864118" cy="572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 rtl="1">
              <a:buFont typeface="+mj-lt"/>
              <a:buAutoNum type="romanUcPeriod"/>
            </a:pPr>
            <a:r>
              <a:rPr lang="ar-DZ" sz="2000" b="1" dirty="0" smtClean="0">
                <a:latin typeface="Sakkal Majalla" pitchFamily="2" charset="-78"/>
                <a:cs typeface="+mj-cs"/>
              </a:rPr>
              <a:t>تحسين </a:t>
            </a:r>
            <a:r>
              <a:rPr lang="ar-DZ" sz="2000" b="1" dirty="0" smtClean="0">
                <a:solidFill>
                  <a:srgbClr val="FF0000"/>
                </a:solidFill>
                <a:latin typeface="Sakkal Majalla" pitchFamily="2" charset="-78"/>
                <a:cs typeface="+mj-cs"/>
              </a:rPr>
              <a:t>أداء المؤسسة </a:t>
            </a:r>
            <a:r>
              <a:rPr lang="ar-DZ" sz="2000" b="1" dirty="0" smtClean="0">
                <a:latin typeface="Sakkal Majalla" pitchFamily="2" charset="-78"/>
                <a:cs typeface="+mj-cs"/>
              </a:rPr>
              <a:t>على ضـــوء </a:t>
            </a:r>
            <a:r>
              <a:rPr lang="ar-DZ" sz="2000" b="1" dirty="0" smtClean="0">
                <a:solidFill>
                  <a:srgbClr val="FF0000"/>
                </a:solidFill>
                <a:latin typeface="Sakkal Majalla" pitchFamily="2" charset="-78"/>
                <a:cs typeface="+mj-cs"/>
              </a:rPr>
              <a:t>التقييم الذاتي </a:t>
            </a:r>
            <a:r>
              <a:rPr lang="fr-FR" sz="2000" b="1" dirty="0" smtClean="0">
                <a:solidFill>
                  <a:srgbClr val="FF0000"/>
                </a:solidFill>
                <a:latin typeface="Sakkal Majalla" pitchFamily="2" charset="-78"/>
                <a:cs typeface="+mj-cs"/>
              </a:rPr>
              <a:t> </a:t>
            </a:r>
            <a:r>
              <a:rPr lang="ar-DZ" sz="2000" b="1" dirty="0" smtClean="0">
                <a:latin typeface="Sakkal Majalla" pitchFamily="2" charset="-78"/>
                <a:cs typeface="+mj-cs"/>
              </a:rPr>
              <a:t>في الميادين :</a:t>
            </a:r>
            <a:endParaRPr lang="ar-DZ" sz="2000" b="1" dirty="0">
              <a:latin typeface="Sakkal Majalla" pitchFamily="2" charset="-78"/>
              <a:cs typeface="+mj-cs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647340" y="6112753"/>
            <a:ext cx="8229600" cy="4663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just" rtl="1">
              <a:buNone/>
            </a:pPr>
            <a:r>
              <a:rPr lang="fr-FR" sz="2000" b="1" dirty="0" smtClean="0">
                <a:latin typeface="Sakkal Majalla" pitchFamily="2" charset="-78"/>
                <a:cs typeface="+mj-cs"/>
              </a:rPr>
              <a:t>. II </a:t>
            </a:r>
            <a:r>
              <a:rPr lang="ar-DZ" sz="2000" b="1" dirty="0" smtClean="0">
                <a:latin typeface="Sakkal Majalla" pitchFamily="2" charset="-78"/>
                <a:cs typeface="+mj-cs"/>
              </a:rPr>
              <a:t>تحديد  </a:t>
            </a:r>
            <a:r>
              <a:rPr lang="ar-DZ" sz="2000" b="1" dirty="0" smtClean="0">
                <a:solidFill>
                  <a:srgbClr val="FF0000"/>
                </a:solidFill>
                <a:latin typeface="Sakkal Majalla" pitchFamily="2" charset="-78"/>
                <a:cs typeface="+mj-cs"/>
              </a:rPr>
              <a:t>النظرة الاستراتيجية والتوجهات الكبرى </a:t>
            </a:r>
            <a:r>
              <a:rPr lang="ar-DZ" sz="2000" b="1" dirty="0" smtClean="0">
                <a:latin typeface="Sakkal Majalla" pitchFamily="2" charset="-78"/>
                <a:cs typeface="+mj-cs"/>
              </a:rPr>
              <a:t>للمؤسسة </a:t>
            </a:r>
            <a:endParaRPr lang="ar-DZ" sz="2000" b="1" dirty="0">
              <a:latin typeface="Sakkal Majalla" pitchFamily="2" charset="-78"/>
              <a:cs typeface="+mj-cs"/>
            </a:endParaRPr>
          </a:p>
        </p:txBody>
      </p:sp>
      <p:sp>
        <p:nvSpPr>
          <p:cNvPr id="25" name="Flèche droite à entaille 24"/>
          <p:cNvSpPr/>
          <p:nvPr/>
        </p:nvSpPr>
        <p:spPr>
          <a:xfrm rot="20542778">
            <a:off x="2692110" y="2230732"/>
            <a:ext cx="806903" cy="637472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/>
                </a:solidFill>
              </a:rPr>
              <a:t>2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6" name="Flèche droite à entaille 25"/>
          <p:cNvSpPr/>
          <p:nvPr/>
        </p:nvSpPr>
        <p:spPr>
          <a:xfrm rot="20542778">
            <a:off x="2888146" y="2888103"/>
            <a:ext cx="806903" cy="637472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/>
                </a:solidFill>
              </a:rPr>
              <a:t>3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7" name="Flèche droite à entaille 26"/>
          <p:cNvSpPr/>
          <p:nvPr/>
        </p:nvSpPr>
        <p:spPr>
          <a:xfrm rot="20542778">
            <a:off x="3046785" y="3532653"/>
            <a:ext cx="806903" cy="637472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/>
                </a:solidFill>
              </a:rPr>
              <a:t>4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8" name="Flèche droite à entaille 27"/>
          <p:cNvSpPr/>
          <p:nvPr/>
        </p:nvSpPr>
        <p:spPr>
          <a:xfrm rot="20542778">
            <a:off x="2862983" y="4112238"/>
            <a:ext cx="806903" cy="637472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/>
                </a:solidFill>
              </a:rPr>
              <a:t>5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9" name="Flèche droite à entaille 28"/>
          <p:cNvSpPr/>
          <p:nvPr/>
        </p:nvSpPr>
        <p:spPr>
          <a:xfrm rot="20542778">
            <a:off x="2776966" y="4784167"/>
            <a:ext cx="806903" cy="637472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/>
                </a:solidFill>
              </a:rPr>
              <a:t>6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0" name="Flèche droite à entaille 29"/>
          <p:cNvSpPr/>
          <p:nvPr/>
        </p:nvSpPr>
        <p:spPr>
          <a:xfrm rot="20542778">
            <a:off x="2381977" y="5368106"/>
            <a:ext cx="806903" cy="637472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600" b="1" dirty="0" smtClean="0">
                <a:solidFill>
                  <a:schemeClr val="bg1"/>
                </a:solidFill>
              </a:rPr>
              <a:t>7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29" descr="Résultat de recherche d'images pour &quot;Le plan stratégiqu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0042"/>
            <a:ext cx="2133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73777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>
                <a:solidFill>
                  <a:srgbClr val="FF0000"/>
                </a:solidFill>
              </a:rPr>
              <a:t>مخطط </a:t>
            </a:r>
            <a:r>
              <a:rPr lang="fr-FR" dirty="0" smtClean="0">
                <a:solidFill>
                  <a:srgbClr val="FF0000"/>
                </a:solidFill>
              </a:rPr>
              <a:t>SWOT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Diagramme 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-749"/>
          <a:stretch>
            <a:fillRect/>
          </a:stretch>
        </p:blipFill>
        <p:spPr bwMode="auto">
          <a:xfrm>
            <a:off x="357158" y="1428736"/>
            <a:ext cx="8429684" cy="4500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46826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6023" y="476672"/>
            <a:ext cx="5176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5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الأول: التكويـن</a:t>
            </a:r>
            <a:endParaRPr lang="fr-FR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2074" y="1552313"/>
            <a:ext cx="1912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8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2428868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وضوح عروض التكوين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الجودة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تكوين المكونين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مرافقة الطلبة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مراجعة </a:t>
            </a:r>
            <a:r>
              <a:rPr lang="ar-DZ" sz="24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2400" b="1" dirty="0" err="1" smtClean="0">
                <a:latin typeface="Simplified Arabic" pitchFamily="18" charset="-78"/>
                <a:cs typeface="Simplified Arabic" pitchFamily="18" charset="-78"/>
              </a:rPr>
              <a:t>تحيين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برامج التكوين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مراقبة المعارف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التوجيه </a:t>
            </a:r>
            <a:r>
              <a:rPr lang="ar-DZ" sz="24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2400" b="1" dirty="0" err="1" smtClean="0">
                <a:latin typeface="Simplified Arabic" pitchFamily="18" charset="-78"/>
                <a:cs typeface="Simplified Arabic" pitchFamily="18" charset="-78"/>
              </a:rPr>
              <a:t>الادماج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المهني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التكوين مدى الحياة</a:t>
            </a:r>
            <a:endParaRPr lang="fr-FR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24040"/>
            <a:ext cx="2047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08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7278611"/>
              </p:ext>
            </p:extLst>
          </p:nvPr>
        </p:nvGraphicFramePr>
        <p:xfrm>
          <a:off x="1154564" y="1214422"/>
          <a:ext cx="7560840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1790109131"/>
                    </a:ext>
                  </a:extLst>
                </a:gridCol>
              </a:tblGrid>
              <a:tr h="518766">
                <a:tc>
                  <a:txBody>
                    <a:bodyPr/>
                    <a:lstStyle/>
                    <a:p>
                      <a:pPr marL="342900" indent="-342900" algn="just" rtl="1">
                        <a:lnSpc>
                          <a:spcPct val="150000"/>
                        </a:lnSpc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تكويــــــن المكونين : 200 أستاذ .</a:t>
                      </a:r>
                      <a:endParaRPr lang="fr-FR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7868079"/>
                  </a:ext>
                </a:extLst>
              </a:tr>
              <a:tr h="518766">
                <a:tc>
                  <a:txBody>
                    <a:bodyPr/>
                    <a:lstStyle/>
                    <a:p>
                      <a:pPr marL="342900" indent="-342900" algn="just" rtl="1">
                        <a:lnSpc>
                          <a:spcPct val="150000"/>
                        </a:lnSpc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التعليم عن بعد : المواد الاستكشافية .</a:t>
                      </a:r>
                      <a:endParaRPr lang="fr-FR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6635321"/>
                  </a:ext>
                </a:extLst>
              </a:tr>
              <a:tr h="518766">
                <a:tc>
                  <a:txBody>
                    <a:bodyPr/>
                    <a:lstStyle/>
                    <a:p>
                      <a:pPr marL="342900" indent="-342900" algn="just" rtl="1">
                        <a:lnSpc>
                          <a:spcPct val="150000"/>
                        </a:lnSpc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انجـــــاز الاعمال التطبيقية : 50 % .</a:t>
                      </a:r>
                      <a:endParaRPr lang="fr-FR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514694"/>
                  </a:ext>
                </a:extLst>
              </a:tr>
              <a:tr h="518766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الدروس على الخط : كل المواد الأساسية</a:t>
                      </a:r>
                      <a:endParaRPr kumimoji="0" lang="fr-FR" sz="20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766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تجهيزات مخبرية (ميكانيك، فيزيـــــاء وكيمياء) .</a:t>
                      </a:r>
                      <a:endParaRPr kumimoji="0" lang="fr-FR" sz="2000" b="1" i="0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8786808"/>
                  </a:ext>
                </a:extLst>
              </a:tr>
              <a:tr h="518766">
                <a:tc>
                  <a:txBody>
                    <a:bodyPr/>
                    <a:lstStyle/>
                    <a:p>
                      <a:pPr marL="342900" indent="-342900" algn="just" rtl="1">
                        <a:lnSpc>
                          <a:spcPct val="150000"/>
                        </a:lnSpc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الخرجات العلمية : الدفعة المتخرجة </a:t>
                      </a:r>
                      <a:endParaRPr lang="fr-FR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1808644"/>
                  </a:ext>
                </a:extLst>
              </a:tr>
              <a:tr h="518766">
                <a:tc>
                  <a:txBody>
                    <a:bodyPr/>
                    <a:lstStyle/>
                    <a:p>
                      <a:pPr marL="342900" indent="-342900" algn="just" rtl="1">
                        <a:lnSpc>
                          <a:spcPct val="150000"/>
                        </a:lnSpc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التربصات الميدانية : محلية </a:t>
                      </a:r>
                      <a:endParaRPr lang="fr-FR" sz="20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63097203"/>
                  </a:ext>
                </a:extLst>
              </a:tr>
              <a:tr h="518766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طالب 5 نجوم : على الاقل واحد في كل كلية</a:t>
                      </a:r>
                      <a:endParaRPr kumimoji="0" lang="fr-FR" sz="2000" b="1" i="0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8363083"/>
                  </a:ext>
                </a:extLst>
              </a:tr>
              <a:tr h="951072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تعزيز استخدام اللغة الانجليزية (تدريس المواد التقاطعية في السداسي الثاني باللغة الانجليزية) فـــــي كل التخصصات .</a:t>
                      </a:r>
                      <a:endParaRPr kumimoji="0" lang="fr-FR" sz="2000" b="1" i="0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7388852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467544" y="764704"/>
            <a:ext cx="8280920" cy="649188"/>
          </a:xfrm>
          <a:prstGeom prst="ellipse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2400" b="1" i="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الاجراءات العملية - 2023 </a:t>
            </a:r>
            <a:endParaRPr lang="fr-FR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9753" y="128826"/>
            <a:ext cx="3877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الأول: التكويـن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7" descr="Résultat de recherche d'images pour &quot;la formation universitai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2811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48432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5934171"/>
              </p:ext>
            </p:extLst>
          </p:nvPr>
        </p:nvGraphicFramePr>
        <p:xfrm>
          <a:off x="755576" y="1484784"/>
          <a:ext cx="7344816" cy="37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4816"/>
              </a:tblGrid>
              <a:tr h="504000">
                <a:tc>
                  <a:txBody>
                    <a:bodyPr/>
                    <a:lstStyle/>
                    <a:p>
                      <a:pPr marL="342900" indent="-342900" algn="just" rtl="1"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</a:rPr>
                        <a:t>مناقشة على الأقل مذكرة ماستر واحدة في التخصصات</a:t>
                      </a:r>
                      <a:r>
                        <a:rPr kumimoji="0" lang="ar-DZ" sz="2000" b="1" kern="1200" baseline="0" dirty="0" smtClean="0">
                          <a:effectLst/>
                        </a:rPr>
                        <a:t> التكنولوجية </a:t>
                      </a:r>
                      <a:r>
                        <a:rPr kumimoji="0" lang="ar-DZ" sz="2000" b="1" kern="1200" baseline="0" dirty="0" err="1" smtClean="0">
                          <a:effectLst/>
                        </a:rPr>
                        <a:t>و</a:t>
                      </a:r>
                      <a:r>
                        <a:rPr kumimoji="0" lang="ar-DZ" sz="2000" b="1" kern="1200" baseline="0" dirty="0" smtClean="0">
                          <a:effectLst/>
                        </a:rPr>
                        <a:t> العلوم البيولوجية </a:t>
                      </a:r>
                      <a:r>
                        <a:rPr kumimoji="0" lang="ar-DZ" sz="2000" b="1" kern="1200" dirty="0" smtClean="0">
                          <a:effectLst/>
                        </a:rPr>
                        <a:t>باللغة الانجليزية</a:t>
                      </a:r>
                      <a:r>
                        <a:rPr kumimoji="0" lang="fr-FR" sz="2000" b="1" kern="1200" dirty="0" smtClean="0">
                          <a:effectLst/>
                        </a:rPr>
                        <a:t>.</a:t>
                      </a:r>
                      <a:endParaRPr lang="fr-FR" sz="2000" b="1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342900" indent="-342900" algn="r" rtl="1"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</a:rPr>
                        <a:t>مشروع شهادة جامعية مؤسسة ناشئة: 25 </a:t>
                      </a:r>
                      <a:r>
                        <a:rPr kumimoji="0" lang="fr-FR" sz="2000" b="1" kern="1200" dirty="0" smtClean="0">
                          <a:effectLst/>
                        </a:rPr>
                        <a:t>.</a:t>
                      </a:r>
                      <a:endParaRPr lang="fr-F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رقمنة المكتبة المركزية</a:t>
                      </a:r>
                      <a:r>
                        <a:rPr kumimoji="0" lang="fr-FR" sz="2000" b="1" kern="1200" dirty="0" smtClean="0">
                          <a:effectLst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انشاء خلية مركزية لليقظة البيداغوجية</a:t>
                      </a:r>
                      <a:r>
                        <a:rPr kumimoji="0" lang="fr-FR" sz="2000" b="1" kern="1200" dirty="0" smtClean="0">
                          <a:effectLst/>
                        </a:rPr>
                        <a:t>.</a:t>
                      </a:r>
                      <a:endParaRPr lang="fr-FR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رقمنة كل الوثائق </a:t>
                      </a:r>
                      <a:r>
                        <a:rPr kumimoji="0" lang="ar-DZ" sz="2000" b="1" kern="1200" dirty="0" err="1" smtClean="0">
                          <a:effectLst/>
                        </a:rPr>
                        <a:t>البيداغوجية</a:t>
                      </a:r>
                      <a:r>
                        <a:rPr kumimoji="0" lang="ar-DZ" sz="2000" b="1" kern="1200" baseline="0" dirty="0" smtClean="0">
                          <a:effectLst/>
                        </a:rPr>
                        <a:t> (بوابة </a:t>
                      </a:r>
                      <a:r>
                        <a:rPr kumimoji="0" lang="ar-DZ" sz="2000" b="1" kern="1200" baseline="0" dirty="0" err="1" smtClean="0">
                          <a:effectLst/>
                        </a:rPr>
                        <a:t>الاستاذ</a:t>
                      </a:r>
                      <a:r>
                        <a:rPr kumimoji="0" lang="ar-DZ" sz="2000" b="1" kern="1200" baseline="0" dirty="0" smtClean="0">
                          <a:effectLst/>
                        </a:rPr>
                        <a:t>، بوابة الطالب)</a:t>
                      </a:r>
                      <a:endParaRPr kumimoji="0" lang="fr-FR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342900" indent="-342900" algn="r" rtl="1"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</a:rPr>
                        <a:t>مكتب متابعة خريجي الجامعة (</a:t>
                      </a:r>
                      <a:r>
                        <a:rPr kumimoji="0" lang="fr-FR" sz="2000" b="1" kern="1200" dirty="0" smtClean="0">
                          <a:effectLst/>
                        </a:rPr>
                        <a:t>CDC</a:t>
                      </a:r>
                      <a:r>
                        <a:rPr kumimoji="0" lang="ar-DZ" sz="2000" b="1" kern="1200" dirty="0" smtClean="0">
                          <a:effectLst/>
                        </a:rPr>
                        <a:t>) </a:t>
                      </a:r>
                      <a:r>
                        <a:rPr kumimoji="0" lang="fr-FR" sz="2000" b="1" kern="1200" dirty="0" smtClean="0">
                          <a:effectLst/>
                        </a:rPr>
                        <a:t>.</a:t>
                      </a:r>
                      <a:endParaRPr lang="fr-FR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99753" y="116632"/>
            <a:ext cx="3877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الأول: التكويـن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6393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573780"/>
              </p:ext>
            </p:extLst>
          </p:nvPr>
        </p:nvGraphicFramePr>
        <p:xfrm>
          <a:off x="1259632" y="1844824"/>
          <a:ext cx="6984776" cy="3871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4776">
                  <a:extLst>
                    <a:ext uri="{9D8B030D-6E8A-4147-A177-3AD203B41FA5}">
                      <a16:colId xmlns:a16="http://schemas.microsoft.com/office/drawing/2014/main" xmlns="" val="2867007711"/>
                    </a:ext>
                  </a:extLst>
                </a:gridCol>
              </a:tblGrid>
              <a:tr h="430196"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تكويــــــــن المكونين 200 أستاذ</a:t>
                      </a:r>
                      <a:endParaRPr lang="fr-FR" sz="2000" b="1" dirty="0">
                        <a:solidFill>
                          <a:srgbClr val="7030A0"/>
                        </a:solidFill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7016229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lang="ar-DZ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الدروس على الخط: كل المواد</a:t>
                      </a:r>
                      <a:endParaRPr lang="fr-FR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/>
                </a:tc>
              </a:tr>
              <a:tr h="430196">
                <a:tc>
                  <a:txBody>
                    <a:bodyPr/>
                    <a:lstStyle/>
                    <a:p>
                      <a:pPr marL="342900" indent="-342900" algn="just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تجهيز مخبر السمعــــــي البصري  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7803672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انجــــــاز الاعمال التطبيقية : 80 %  .</a:t>
                      </a:r>
                      <a:endParaRPr lang="fr-FR" sz="2000" b="1" dirty="0">
                        <a:solidFill>
                          <a:srgbClr val="7030A0"/>
                        </a:solidFill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5913157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اقتناء تجهيزات مخبريــــــة كيمياء صناعية،</a:t>
                      </a:r>
                      <a:r>
                        <a:rPr kumimoji="0" lang="ar-DZ" sz="2000" b="1" kern="1200" baseline="0" dirty="0" smtClean="0">
                          <a:effectLst/>
                          <a:cs typeface="+mj-cs"/>
                        </a:rPr>
                        <a:t> هندسة كهربائية</a:t>
                      </a:r>
                      <a:endParaRPr kumimoji="0" lang="fr-FR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9518155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marL="342900" lvl="0" indent="-342900" algn="just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الخرجات العلمية : طلبة الماستر + السنة الثانية   . 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180038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التربصـــــات الميدانية : جهويــــــــة .</a:t>
                      </a:r>
                      <a:endParaRPr lang="fr-FR" sz="2000" b="1" dirty="0">
                        <a:solidFill>
                          <a:srgbClr val="7030A0"/>
                        </a:solidFill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2861476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marL="342900" indent="-342900" algn="just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طالب 5 نجوم : على الاقــــــــل 5 في كل كلية  .</a:t>
                      </a:r>
                      <a:endParaRPr lang="fr-FR" sz="2000" b="1" dirty="0">
                        <a:solidFill>
                          <a:srgbClr val="7030A0"/>
                        </a:solidFill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7293347"/>
                  </a:ext>
                </a:extLst>
              </a:tr>
              <a:tr h="430196">
                <a:tc>
                  <a:txBody>
                    <a:bodyPr/>
                    <a:lstStyle/>
                    <a:p>
                      <a:pPr marL="342900" indent="-342900" algn="just" rtl="1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تدريــــــس المواد التقاطعية والمنهجية باللغة الانجليزية في كل التخصصات</a:t>
                      </a:r>
                      <a:endParaRPr lang="fr-FR" sz="2000" b="1" dirty="0">
                        <a:solidFill>
                          <a:srgbClr val="7030A0"/>
                        </a:solidFill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1755707"/>
                  </a:ext>
                </a:extLst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467544" y="878503"/>
            <a:ext cx="8280920" cy="822305"/>
          </a:xfrm>
          <a:prstGeom prst="ellipse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3200" b="1" i="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الاجراءات العملية - 2024 </a:t>
            </a:r>
            <a:endParaRPr lang="fr-FR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9753" y="116632"/>
            <a:ext cx="3877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الأول: التكويـن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5" descr="http://www.univ-msila.dz/fr/wp-content/uploads/2016/02/34622-620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28622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2172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8352586"/>
              </p:ext>
            </p:extLst>
          </p:nvPr>
        </p:nvGraphicFramePr>
        <p:xfrm>
          <a:off x="395536" y="980727"/>
          <a:ext cx="8064896" cy="5173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xmlns="" val="2867007711"/>
                    </a:ext>
                  </a:extLst>
                </a:gridCol>
              </a:tblGrid>
              <a:tr h="539007">
                <a:tc>
                  <a:txBody>
                    <a:bodyPr/>
                    <a:lstStyle/>
                    <a:p>
                      <a:pPr marL="342900" indent="-342900" algn="just" rtl="1">
                        <a:buClrTx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مناقشــــــة 5 مذكـــــرات ماستر على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الاقل في التخصصات التقنية باللغة الانجليزية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بداية التجربة في تخصصات العلوم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الانسانية</a:t>
                      </a:r>
                      <a:endParaRPr lang="fr-FR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7016229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 marL="342900" indent="-342900" algn="just" rtl="1">
                        <a:buClrTx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مشـــــروع مؤسســــــة ناشئة : 50 .</a:t>
                      </a:r>
                      <a:endParaRPr lang="fr-FR" sz="20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7803672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رقمنة كــــــل المكتبات بالكليات.</a:t>
                      </a:r>
                      <a:endParaRPr kumimoji="0" lang="fr-FR" sz="2000" b="1" i="0" kern="12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5913157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انشاء خلايــــــا يقظـــــة في الكليات .</a:t>
                      </a:r>
                      <a:endParaRPr kumimoji="0" lang="fr-FR" sz="2000" b="1" i="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9518155"/>
                  </a:ext>
                </a:extLst>
              </a:tr>
              <a:tr h="1158449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فتح تخصصات جديـــــــدة : الذكاء الاصطناعي، الطاقــــــــات المتجددة، تكنولوجيا الصناعة الغذائية </a:t>
                      </a:r>
                      <a:r>
                        <a:rPr kumimoji="0" lang="ar-DZ" sz="20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مراقبة النوعية، قاعدة البيانات الضخمة، علوم تجارية، اقتصاد بنكي، علــــــم النفس العيادي (ماستر)، العلـــــوم الــــــزراعية (المحاصيل الكبرى) ،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ماستر تعليمية الانجليزية، ماستر فرنسية أدب عام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مقارن،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ماستر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بيولوجيا و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فيزيولوجيا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التكاثر،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ماستر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علوم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المود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(هندسة مدنية)</a:t>
                      </a:r>
                      <a:endParaRPr kumimoji="0" lang="fr-FR" sz="2000" b="1" i="0" kern="12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180038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 marL="342900" indent="-342900" algn="just" rtl="1">
                        <a:buClrTx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فتح التكويــــــن فــــــي شعبة مهندس : الاعــــــلام الآلــــي، </a:t>
                      </a:r>
                      <a:r>
                        <a:rPr kumimoji="0" lang="ar-DZ" sz="20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الميكانيك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،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الهندسة الكهربائية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الهندسة المدنية</a:t>
                      </a:r>
                      <a:endParaRPr lang="fr-FR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1755707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 marL="342900" indent="-342900" algn="just" rtl="1">
                        <a:buClrTx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تجميد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تخصصـــــات  : عشائــــــــر الحشــــــرات .</a:t>
                      </a:r>
                      <a:endParaRPr kumimoji="0" lang="fr-FR" sz="20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2882722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99753" y="149346"/>
            <a:ext cx="3877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الأول: التكويـن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3045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1816099"/>
              </p:ext>
            </p:extLst>
          </p:nvPr>
        </p:nvGraphicFramePr>
        <p:xfrm>
          <a:off x="611560" y="1268760"/>
          <a:ext cx="8208912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141694416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42900" indent="-342900" algn="r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تكويــــن المكونين 200 أستاذ 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02522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r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تجهيز استوديـــــو 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124677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r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انجــــاز الأعمال التطبيقية : 100 %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3067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r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تجهيز مخابـــــر اللغات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587524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r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الخرجـــــات العلمية : كل الطلبة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57179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التربصـــــات الميدانية: وطنية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طالب 5 نجــــوم : على الأقل 10 في كل كلية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69216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just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تدريــــــس كل المواد في كليتي التكنولوجيا والبيولوجيا باللغة الانجليزية 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80003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 algn="just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مناقشة 10 مذكرات على الاقل في كل تخصص باللغة الانجليزية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مشـــــروع مؤسسة ناشئة : 100 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285750" indent="-285750" algn="r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اقتراح مشروح ملحقة للطب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just" rtl="1">
                        <a:buSzPct val="90000"/>
                        <a:buFont typeface="Wingdings" pitchFamily="2" charset="2"/>
                        <a:buChar char="q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فتح تخصصات جديدة: علوم إسلامية، فيزياء طبية، كيمياء صيدلانية، ماستر أدب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و حضارة انجليزية،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علم الآثار، علوم التربية، المقاولاتية، الأرطفونيا، الصيرفة الاسلامية 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323528" y="590471"/>
            <a:ext cx="8280920" cy="822305"/>
          </a:xfrm>
          <a:prstGeom prst="ellipse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3200" b="1" i="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الاجراءات العملية - 2025 </a:t>
            </a:r>
            <a:endParaRPr lang="fr-FR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9753" y="116632"/>
            <a:ext cx="3877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الأول: التكويـن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6511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196" y="476672"/>
            <a:ext cx="7018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الثاني: البحث العلمي</a:t>
            </a:r>
            <a:r>
              <a:rPr lang="ar-DZ" sz="5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fr-FR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2074" y="1552313"/>
            <a:ext cx="1912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8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الأهداف:</a:t>
            </a:r>
          </a:p>
        </p:txBody>
      </p:sp>
      <p:pic>
        <p:nvPicPr>
          <p:cNvPr id="5" name="Picture 4" descr="Résultat de recherche d'images pour &quot;recherche scientifiqu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23889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071670" y="2714620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توجيه البحث وفق متطلبات المحيط الاقتصادي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الاجتماعي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توجيه البحث وفق التوجهات الكبرى للدولة 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ضمان تكوين نوعي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تحسين </a:t>
            </a:r>
            <a:r>
              <a:rPr lang="ar-DZ" sz="2400" b="1" dirty="0" err="1" smtClean="0"/>
              <a:t>الاطار</a:t>
            </a:r>
            <a:r>
              <a:rPr lang="ar-DZ" sz="2400" b="1" dirty="0" smtClean="0"/>
              <a:t> البشري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المادي للتكوين في الدكتوراه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تجهيزات بحث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مخابر بحث متخصصة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4512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7696778"/>
              </p:ext>
            </p:extLst>
          </p:nvPr>
        </p:nvGraphicFramePr>
        <p:xfrm>
          <a:off x="251520" y="980728"/>
          <a:ext cx="8155954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5954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42900" lvl="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 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مخابر بحث جديـــــدة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مســـــــابقات الدكتوراه: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lvl="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تجهيزات كبيرة لدعم البحث العلمي: جهاز انعراج الاشعة السينية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تشجيع النشر العلمي في المجلات المصنفة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و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تحفيز مادي</a:t>
                      </a:r>
                      <a:endParaRPr kumimoji="0" lang="fr-FR" sz="2000" b="1" kern="12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lvl="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ترقية مجـــــــلات الجامعة غير المصنفة للوصول إلى التصنيف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ar-DZ" sz="2000" b="1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انشاء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مجلة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العلوم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الانسانية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و الاجتماعية (العدد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الاول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أكتوبر 2023)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تواجد مخابر البحث في قلب التنمية بالولاية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مواضيع البحث وعلاقتها بالمحيط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56891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lvl="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توجيه البحث نحو تثمين براءات الاختراع والمؤسسات الناشئة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انشاء مكتب للتعاون الدولي في برامــــــــج البحث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مشاريع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PNR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على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الاقل مشروع واحد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مشاريــــــــــــع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PRFU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مشروع واحد على الاقل في كل تخصص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مناقشــــــــة اطروخات الدكتوراه و مذكرات الماستر: صفر ورق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بـــــــــراءات الاختراع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التأطير المشترك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02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251520" y="565234"/>
            <a:ext cx="8280920" cy="649188"/>
          </a:xfrm>
          <a:prstGeom prst="ellipse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2400" b="1" i="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- 2023 </a:t>
            </a:r>
            <a:endParaRPr lang="fr-FR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3877" y="-24"/>
            <a:ext cx="5250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الثاني: البحث العلمي</a:t>
            </a:r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1954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000240"/>
            <a:ext cx="8171663" cy="2366004"/>
          </a:xfrm>
        </p:spPr>
        <p:txBody>
          <a:bodyPr>
            <a:noAutofit/>
          </a:bodyPr>
          <a:lstStyle/>
          <a:p>
            <a:pPr marL="542925" indent="-542925" algn="r" rtl="1"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ar-D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تقديـــــــــــم </a:t>
            </a:r>
          </a:p>
          <a:p>
            <a:pPr marL="1258888" indent="-450850" algn="r" rtl="1"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ar-D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محاور المشروع</a:t>
            </a:r>
          </a:p>
          <a:p>
            <a:pPr marL="1887538" indent="-546100" algn="r" rtl="1"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ar-D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الأهـداف والاجــراءات حسب المحاور</a:t>
            </a:r>
            <a:endParaRPr lang="fr-FR" sz="4000" b="1" dirty="0">
              <a:solidFill>
                <a:schemeClr val="tx1">
                  <a:lumMod val="95000"/>
                  <a:lumOff val="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0123" y="714356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المخطط</a:t>
            </a:r>
            <a:r>
              <a:rPr lang="ar-DZ" sz="5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fr-FR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24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886158"/>
              </p:ext>
            </p:extLst>
          </p:nvPr>
        </p:nvGraphicFramePr>
        <p:xfrm>
          <a:off x="722517" y="1205665"/>
          <a:ext cx="7992887" cy="5080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887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398165">
                <a:tc>
                  <a:txBody>
                    <a:bodyPr/>
                    <a:lstStyle/>
                    <a:p>
                      <a:pPr marL="342900" lvl="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مخابـــــــــر بحث جديــــــدة 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lang="ar-D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مشاريع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PNR</a:t>
                      </a:r>
                      <a:r>
                        <a:rPr lang="ar-D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مشروعين 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8165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مسابقات الدكتوراه: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مسابقة في كل شعبة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lvl="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جهاز المجهر الالكترونــــي 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الترتيب وطنيا: التواجد ضمن 40 .</a:t>
                      </a:r>
                      <a:endParaRPr kumimoji="0" lang="fr-FR" sz="20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lvl="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تشجيع النشر فـــــي المجلات الدولية المصنفة: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تحفيزات مادية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تصنيف على الاقل مجلة واحدة من مجلات الجامعة في الصنف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fr-FR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تشجيع المخابر للقيام بنشاطـــــــات بمقابل مــــــادي (خبرة، تحاليل، ...) 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تكويـــــــن مهندسي المخابـــــــر 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60731344"/>
                  </a:ext>
                </a:extLst>
              </a:tr>
              <a:tr h="398165">
                <a:tc>
                  <a:txBody>
                    <a:bodyPr/>
                    <a:lstStyle/>
                    <a:p>
                      <a:pPr marL="342900" lvl="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دعم التعاون الدولي في مجال البحث العلمي (ارسال طلبة الدكتوراه والأساتذة إلى الخارج واستقبال أساتــــــــذة من خارج الوطــــــــن) 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8165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بــــــــــــــــــراءات الاختراع :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8165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التأطير المشترك :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107504" y="565234"/>
            <a:ext cx="9036496" cy="649188"/>
          </a:xfrm>
          <a:prstGeom prst="ellipse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2400" b="1" i="0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الاجــراءات</a:t>
            </a:r>
            <a:r>
              <a:rPr lang="ar-DZ" sz="2400" b="1" i="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العملية - 2024 </a:t>
            </a:r>
            <a:endParaRPr lang="fr-FR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877" y="-24"/>
            <a:ext cx="5250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الثاني: البحث العلمي</a:t>
            </a:r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 descr="https://www.petitesaffiches.fr/IMG/png/sans_titre-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688214" cy="216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40548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0165140"/>
              </p:ext>
            </p:extLst>
          </p:nvPr>
        </p:nvGraphicFramePr>
        <p:xfrm>
          <a:off x="579936" y="1556792"/>
          <a:ext cx="7992888" cy="430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1416944167"/>
                    </a:ext>
                  </a:extLst>
                </a:gridCol>
              </a:tblGrid>
              <a:tr h="430582">
                <a:tc>
                  <a:txBody>
                    <a:bodyPr/>
                    <a:lstStyle/>
                    <a:p>
                      <a:pPr marL="342900" lvl="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مشاريع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PNR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04 مشاريع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0582">
                <a:tc>
                  <a:txBody>
                    <a:bodyPr/>
                    <a:lstStyle/>
                    <a:p>
                      <a:pPr marL="342900" lvl="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 مخابر بحث جديدة للوصول إلى مخبر بحث واحــــــد على الاقل في كل شعبة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20252278"/>
                  </a:ext>
                </a:extLst>
              </a:tr>
              <a:tr h="430582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مسابقات الدكتوراه: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مسابقة في كل تخصص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2467786"/>
                  </a:ext>
                </a:extLst>
              </a:tr>
              <a:tr h="430582">
                <a:tc>
                  <a:txBody>
                    <a:bodyPr/>
                    <a:lstStyle/>
                    <a:p>
                      <a:pPr marL="34290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تجهيزات مخبرية ثقيلة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8306750"/>
                  </a:ext>
                </a:extLst>
              </a:tr>
              <a:tr h="430582">
                <a:tc>
                  <a:txBody>
                    <a:bodyPr/>
                    <a:lstStyle/>
                    <a:p>
                      <a:pPr marL="34290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تشجيع النشر في المجلات الدولية المصنفة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8752454"/>
                  </a:ext>
                </a:extLst>
              </a:tr>
              <a:tr h="430582">
                <a:tc>
                  <a:txBody>
                    <a:bodyPr/>
                    <a:lstStyle/>
                    <a:p>
                      <a:pPr marL="34290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الترتيب: التواجد ضمن 30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95717955"/>
                  </a:ext>
                </a:extLst>
              </a:tr>
              <a:tr h="430582">
                <a:tc>
                  <a:txBody>
                    <a:bodyPr/>
                    <a:lstStyle/>
                    <a:p>
                      <a:pPr marL="342900" lvl="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تصنيف مجلتين في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ومجلة في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139"/>
                  </a:ext>
                </a:extLst>
              </a:tr>
              <a:tr h="430582">
                <a:tc>
                  <a:txBody>
                    <a:bodyPr/>
                    <a:lstStyle/>
                    <a:p>
                      <a:pPr marL="342900" lvl="0" indent="-342900" algn="just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تكوين مهندسي صيانة العتاد العلمي للمخابر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43855547"/>
                  </a:ext>
                </a:extLst>
              </a:tr>
              <a:tr h="430582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بـــــراءات الاختراع :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430582">
                <a:tc>
                  <a:txBody>
                    <a:bodyPr/>
                    <a:lstStyle/>
                    <a:p>
                      <a:pPr marL="342900" indent="-342900" algn="r" rtl="1">
                        <a:buSzPct val="110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التأطير المشترك :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278295" y="779548"/>
            <a:ext cx="8280920" cy="649188"/>
          </a:xfrm>
          <a:prstGeom prst="ellipse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2400" b="1" i="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- 2025 </a:t>
            </a:r>
            <a:endParaRPr lang="fr-FR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877" y="-24"/>
            <a:ext cx="5250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الثاني: البحث العلمي</a:t>
            </a:r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249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0196" y="476672"/>
            <a:ext cx="5862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الثالث: </a:t>
            </a:r>
            <a:r>
              <a:rPr lang="ar-DZ" sz="54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الحوكمة</a:t>
            </a:r>
            <a:r>
              <a:rPr lang="ar-DZ" sz="5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fr-FR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2074" y="1552313"/>
            <a:ext cx="1912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8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472" y="2500306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تعزيز ثقافة الانتماء للمؤسسة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</a:t>
            </a:r>
            <a:r>
              <a:rPr lang="ar-DZ" sz="2400" b="1" dirty="0" err="1" smtClean="0"/>
              <a:t>ارساء</a:t>
            </a:r>
            <a:r>
              <a:rPr lang="ar-DZ" sz="2400" b="1" dirty="0" smtClean="0"/>
              <a:t> آليات </a:t>
            </a:r>
            <a:r>
              <a:rPr lang="ar-DZ" sz="2400" b="1" dirty="0" err="1" smtClean="0"/>
              <a:t>حوكمة</a:t>
            </a:r>
            <a:r>
              <a:rPr lang="ar-DZ" sz="2400" b="1" dirty="0" smtClean="0"/>
              <a:t> </a:t>
            </a:r>
            <a:r>
              <a:rPr lang="ar-DZ" sz="2400" b="1" dirty="0" err="1" smtClean="0"/>
              <a:t>باشراك</a:t>
            </a:r>
            <a:r>
              <a:rPr lang="ar-DZ" sz="2400" b="1" dirty="0" smtClean="0"/>
              <a:t> كل الفاعلين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نظرة </a:t>
            </a:r>
            <a:r>
              <a:rPr lang="ar-DZ" sz="2400" b="1" dirty="0" err="1" smtClean="0"/>
              <a:t>استراتيجية</a:t>
            </a:r>
            <a:r>
              <a:rPr lang="ar-DZ" sz="2400" b="1" dirty="0" smtClean="0"/>
              <a:t> </a:t>
            </a:r>
            <a:r>
              <a:rPr lang="ar-DZ" sz="2400" b="1" dirty="0" err="1" smtClean="0"/>
              <a:t>مسؤولة</a:t>
            </a:r>
            <a:r>
              <a:rPr lang="ar-DZ" sz="2400" b="1" dirty="0" smtClean="0"/>
              <a:t> </a:t>
            </a:r>
            <a:r>
              <a:rPr lang="ar-DZ" sz="2400" b="1" dirty="0" err="1" smtClean="0"/>
              <a:t>تشاورية</a:t>
            </a:r>
            <a:r>
              <a:rPr lang="ar-DZ" sz="2400" b="1" dirty="0" smtClean="0"/>
              <a:t> شفافة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</a:t>
            </a:r>
            <a:r>
              <a:rPr lang="ar-DZ" sz="2400" b="1" dirty="0" err="1" smtClean="0"/>
              <a:t>تشاركية</a:t>
            </a:r>
            <a:endParaRPr lang="ar-DZ" sz="2400" b="1" dirty="0" smtClean="0"/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دعم لا مركزية التسيير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سياسة تسيير واضحة قائمة على العدالة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المساواة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تكافؤ الفرص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تطوير نوعي منهجي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مدروس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</a:t>
            </a:r>
            <a:r>
              <a:rPr lang="ar-DZ" sz="2400" b="1" dirty="0" err="1" smtClean="0"/>
              <a:t>انشاء</a:t>
            </a:r>
            <a:r>
              <a:rPr lang="ar-DZ" sz="2400" b="1" dirty="0" smtClean="0"/>
              <a:t> نظام معلوماتي شامل دقيق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محين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0057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746688"/>
              </p:ext>
            </p:extLst>
          </p:nvPr>
        </p:nvGraphicFramePr>
        <p:xfrm>
          <a:off x="980764" y="1553461"/>
          <a:ext cx="7551676" cy="3963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51676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440419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انشاء مكتب التفكير الاستراتيجي 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استقلالية الكليات .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تحسين مرئية موقــــع الجامعة 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توسيع خلية </a:t>
                      </a:r>
                      <a:r>
                        <a:rPr kumimoji="0" lang="ar-DZ" sz="20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الاعلام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والاتصال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دعمها بشريا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ماديا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رقمنة الوثائق الاداريـــــة الخاصة بالأساتذة والموظفين .</a:t>
                      </a:r>
                      <a:endParaRPr kumimoji="0" lang="fr-FR" sz="2000" b="1" kern="12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رقمنة كل التعامــــلات الادارية 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إطلاق منصات رقمية: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الهيئات العلمية، بوابة الطالب، الادارة الالكترونية، الشكاوى، ...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انشاء مكاتب دراســـــات 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689138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انشاء مكتب اليقظة الامنية 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651463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6583" y="824195"/>
            <a:ext cx="31213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- 2023  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1484" y="0"/>
            <a:ext cx="439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الثالث: </a:t>
            </a:r>
            <a:r>
              <a:rPr lang="ar-DZ" sz="40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الحوكمة</a:t>
            </a:r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2" descr="Résultat de recherche d'images pour &quot;financement des projet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17526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07458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3108640"/>
              </p:ext>
            </p:extLst>
          </p:nvPr>
        </p:nvGraphicFramePr>
        <p:xfrm>
          <a:off x="755576" y="4077072"/>
          <a:ext cx="4464496" cy="2034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1416944167"/>
                    </a:ext>
                  </a:extLst>
                </a:gridCol>
              </a:tblGrid>
              <a:tr h="341817">
                <a:tc>
                  <a:txBody>
                    <a:bodyPr/>
                    <a:lstStyle/>
                    <a:p>
                      <a:pPr marL="342900" lvl="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استقلالية الميزانية 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0252278"/>
                  </a:ext>
                </a:extLst>
              </a:tr>
              <a:tr h="343204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حوكمة استعمال الوسائل البيداغوجية .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2467786"/>
                  </a:ext>
                </a:extLst>
              </a:tr>
              <a:tr h="341817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حوكمة استعمال الوسائل البحثية 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06750"/>
                  </a:ext>
                </a:extLst>
              </a:tr>
              <a:tr h="410544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حوكمة استعمال المكتبة 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8752454"/>
                  </a:ext>
                </a:extLst>
              </a:tr>
              <a:tr h="434825">
                <a:tc>
                  <a:txBody>
                    <a:bodyPr/>
                    <a:lstStyle/>
                    <a:p>
                      <a:pPr marL="34290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المكتبة الالكترونية 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5717955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6287586"/>
              </p:ext>
            </p:extLst>
          </p:nvPr>
        </p:nvGraphicFramePr>
        <p:xfrm>
          <a:off x="1456606" y="1022413"/>
          <a:ext cx="7003826" cy="2120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03826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424167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تعزيـــــــز استقلالية الكليات 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424167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دورات </a:t>
                      </a:r>
                      <a:r>
                        <a:rPr kumimoji="0" lang="ar-DZ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رسكلة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و تكوين مستمر للموظفين 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167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تأهيل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المختصين في الاعلام الآلي وفق ما يتماشى و متطلبات الرقمنة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424167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استحداث جائـــــزة الطالب المثالي، الاستاذ المثالي والموظف المثالــــــي .</a:t>
                      </a:r>
                      <a:endParaRPr kumimoji="0" lang="fr-FR" sz="20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424167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استحداث مركز للتعليم عـــــــن بعد 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</a:tbl>
          </a:graphicData>
        </a:graphic>
      </p:graphicFrame>
      <p:sp>
        <p:nvSpPr>
          <p:cNvPr id="11" name="Virage 10"/>
          <p:cNvSpPr/>
          <p:nvPr/>
        </p:nvSpPr>
        <p:spPr>
          <a:xfrm flipH="1" flipV="1">
            <a:off x="5724128" y="3618546"/>
            <a:ext cx="1152128" cy="1382090"/>
          </a:xfrm>
          <a:prstGeom prst="bentArrow">
            <a:avLst>
              <a:gd name="adj1" fmla="val 25000"/>
              <a:gd name="adj2" fmla="val 19351"/>
              <a:gd name="adj3" fmla="val 25000"/>
              <a:gd name="adj4" fmla="val 4375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302" y="681319"/>
            <a:ext cx="2956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- 2024 </a:t>
            </a:r>
            <a:endParaRPr lang="fr-FR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7179" y="3491975"/>
            <a:ext cx="2956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- 2025 </a:t>
            </a:r>
            <a:endParaRPr lang="fr-FR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1484" y="0"/>
            <a:ext cx="439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المحور الثالث: </a:t>
            </a:r>
            <a:r>
              <a:rPr lang="ar-DZ" sz="40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الحوكمة</a:t>
            </a:r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192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7192" y="142852"/>
            <a:ext cx="63482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4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الرابع: العلاقة مع المحيط </a:t>
            </a:r>
            <a:endParaRPr lang="fr-F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00166" y="2357430"/>
            <a:ext cx="7215238" cy="193899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الانفتاح أكثر على المحيط الداخلي والدولي </a:t>
            </a:r>
            <a:endParaRPr lang="fr-FR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تعزيز العلاقة مع المحيط الاقتصادي الاجتماعي </a:t>
            </a:r>
            <a:endParaRPr lang="fr-FR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TN" sz="2400" b="1" dirty="0" smtClean="0">
                <a:latin typeface="Simplified Arabic" pitchFamily="18" charset="-78"/>
                <a:cs typeface="Simplified Arabic" pitchFamily="18" charset="-78"/>
              </a:rPr>
              <a:t>تدعيم تمثيل ممثلي القطاع الاقتصادي والاجتماعي في 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مختلف اللجان </a:t>
            </a:r>
            <a:r>
              <a:rPr lang="ar-DZ" sz="24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الهيئات</a:t>
            </a:r>
            <a:endParaRPr lang="ar-SA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تحسين مرئية المؤسس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ة محليا وطنيا </a:t>
            </a:r>
            <a:r>
              <a:rPr lang="ar-DZ" sz="24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 دوليا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fr-FR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2074" y="1214422"/>
            <a:ext cx="1912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8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الأهداف:</a:t>
            </a:r>
          </a:p>
        </p:txBody>
      </p:sp>
      <p:pic>
        <p:nvPicPr>
          <p:cNvPr id="7" name="Picture 7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57694"/>
            <a:ext cx="3286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698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107504" y="2214554"/>
            <a:ext cx="2772816" cy="3576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987824" y="1192060"/>
            <a:ext cx="2952328" cy="3737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156176" y="754180"/>
            <a:ext cx="2808312" cy="3235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908623"/>
              </p:ext>
            </p:extLst>
          </p:nvPr>
        </p:nvGraphicFramePr>
        <p:xfrm>
          <a:off x="6156176" y="1411600"/>
          <a:ext cx="2808312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اتفاقيات التعاون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تنظيم تظاهرات علمية مشتركة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التوظيف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مصادر تمويل جديدة ( كراء المقرات، مكاتب الدراسات ) .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عقد علاقات ثنائية مع مؤسسات التعليم العالي جهويا</a:t>
                      </a:r>
                      <a:endParaRPr kumimoji="0" lang="fr-FR" sz="18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3137310"/>
              </p:ext>
            </p:extLst>
          </p:nvPr>
        </p:nvGraphicFramePr>
        <p:xfrm>
          <a:off x="3143240" y="1818806"/>
          <a:ext cx="271464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44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285750" lvl="0" indent="-285750" algn="just" rtl="1">
                        <a:buFont typeface="Arial" pitchFamily="34" charset="0"/>
                        <a:buChar char="•"/>
                      </a:pPr>
                      <a:r>
                        <a:rPr kumimoji="0" lang="ar-SA" sz="1800" b="1" kern="1200" dirty="0" smtClean="0">
                          <a:effectLst/>
                        </a:rPr>
                        <a:t>تفعيل عمل مكتب الربط مؤسسات جامعة </a:t>
                      </a:r>
                      <a:r>
                        <a:rPr kumimoji="0" lang="fr-FR" sz="1800" b="1" kern="1200" dirty="0" smtClean="0">
                          <a:effectLst/>
                        </a:rPr>
                        <a:t>BLEU </a:t>
                      </a:r>
                      <a:r>
                        <a:rPr kumimoji="0" lang="ar-SA" sz="1800" b="1" kern="1200" dirty="0" smtClean="0">
                          <a:effectLst/>
                        </a:rPr>
                        <a:t> وتمكينه من حصيلة رقمية دقيقة لخرجي الجامعة</a:t>
                      </a:r>
                      <a:endParaRPr kumimoji="0" lang="ar-DZ" sz="1800" b="1" kern="1200" dirty="0" smtClean="0">
                        <a:effectLst/>
                      </a:endParaRPr>
                    </a:p>
                    <a:p>
                      <a:pPr marL="285750" lvl="0" indent="-285750" algn="just" rtl="1">
                        <a:buFont typeface="Arial" pitchFamily="34" charset="0"/>
                        <a:buChar char="•"/>
                      </a:pPr>
                      <a:r>
                        <a:rPr kumimoji="0" lang="ar-DZ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لقاءات دورية بين خلية </a:t>
                      </a:r>
                      <a:r>
                        <a:rPr kumimoji="0" lang="ar-DZ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الاعلام</a:t>
                      </a:r>
                      <a:r>
                        <a:rPr kumimoji="0" lang="ar-DZ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 و </a:t>
                      </a:r>
                      <a:r>
                        <a:rPr kumimoji="0" lang="ar-DZ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الاسرة</a:t>
                      </a:r>
                      <a:r>
                        <a:rPr kumimoji="0" lang="ar-DZ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 </a:t>
                      </a:r>
                      <a:r>
                        <a:rPr kumimoji="0" lang="ar-DZ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الاعلامية</a:t>
                      </a:r>
                      <a:endParaRPr kumimoji="0" lang="fr-FR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85750" indent="-285750" algn="just" rtl="1">
                        <a:buFont typeface="Arial" pitchFamily="34" charset="0"/>
                        <a:buChar char="•"/>
                      </a:pPr>
                      <a:r>
                        <a:rPr kumimoji="0" lang="ar-SA" sz="1800" b="1" kern="1200" dirty="0" smtClean="0">
                          <a:effectLst/>
                        </a:rPr>
                        <a:t>تنظيم تظاهرات علمية مشتركة</a:t>
                      </a:r>
                      <a:endParaRPr lang="fr-FR" sz="18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تنظيم منتديات للتوظيف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تعزيز العلاقات الثنائية مع مؤسسات التعليم العالي وطنيا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346248"/>
              </p:ext>
            </p:extLst>
          </p:nvPr>
        </p:nvGraphicFramePr>
        <p:xfrm>
          <a:off x="323528" y="2863196"/>
          <a:ext cx="2519960" cy="2995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960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425190">
                <a:tc>
                  <a:txBody>
                    <a:bodyPr/>
                    <a:lstStyle/>
                    <a:p>
                      <a:pPr marL="285750" lvl="0" indent="-285750" algn="r" rtl="1">
                        <a:buFont typeface="Arial" pitchFamily="34" charset="0"/>
                        <a:buChar char="•"/>
                      </a:pPr>
                      <a:r>
                        <a:rPr kumimoji="0" lang="ar-DZ" sz="1800" b="1" kern="1200" dirty="0" smtClean="0">
                          <a:effectLst/>
                        </a:rPr>
                        <a:t>تنظيم منتديات للتوظيف</a:t>
                      </a:r>
                    </a:p>
                    <a:p>
                      <a:pPr marL="285750" lvl="0" indent="-285750" algn="r" rtl="1">
                        <a:buFont typeface="Arial" pitchFamily="34" charset="0"/>
                        <a:buChar char="•"/>
                      </a:pPr>
                      <a:r>
                        <a:rPr kumimoji="0" lang="ar-DZ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انشاء</a:t>
                      </a:r>
                      <a:r>
                        <a:rPr kumimoji="0" lang="ar-DZ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 فضاء</a:t>
                      </a:r>
                      <a:r>
                        <a:rPr kumimoji="0" lang="ar-DZ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 مشترك بين ممثلين عن الجامعة </a:t>
                      </a:r>
                      <a:r>
                        <a:rPr kumimoji="0" lang="ar-DZ" sz="1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و</a:t>
                      </a:r>
                      <a:r>
                        <a:rPr kumimoji="0" lang="ar-DZ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 هيئات التشغيل</a:t>
                      </a:r>
                      <a:endParaRPr kumimoji="0" lang="fr-FR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تنظيم تظاهرات علمية مشتركة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1062975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1800" b="1" kern="1200" dirty="0" smtClean="0">
                          <a:effectLst/>
                        </a:rPr>
                        <a:t>توسيع شبكة العلاقات الثنائية مع مؤسسات التعليم العالـــــي</a:t>
                      </a:r>
                      <a:r>
                        <a:rPr kumimoji="0" lang="ar-DZ" sz="1800" b="1" kern="1200" baseline="0" dirty="0" smtClean="0">
                          <a:effectLst/>
                        </a:rPr>
                        <a:t> وطنيا و دوليا</a:t>
                      </a:r>
                      <a:endParaRPr kumimoji="0"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74273" y="899673"/>
            <a:ext cx="1107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2023</a:t>
            </a:r>
            <a:endParaRPr lang="fr-F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7930" y="1268759"/>
            <a:ext cx="1107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2024</a:t>
            </a:r>
            <a:endParaRPr lang="fr-F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854" y="2232241"/>
            <a:ext cx="1107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2025</a:t>
            </a:r>
            <a:endParaRPr lang="fr-F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2714" y="247501"/>
            <a:ext cx="2853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600" b="1" i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الاجـــراءات</a:t>
            </a:r>
            <a:r>
              <a:rPr lang="ar-DZ" sz="3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العملية</a:t>
            </a:r>
            <a:endParaRPr lang="fr-F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181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7192" y="159229"/>
            <a:ext cx="62103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4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الخامس: التعاون الدولي </a:t>
            </a:r>
            <a:endParaRPr lang="fr-F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2074" y="1142984"/>
            <a:ext cx="1912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8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الأهداف:</a:t>
            </a:r>
          </a:p>
        </p:txBody>
      </p:sp>
      <p:pic>
        <p:nvPicPr>
          <p:cNvPr id="6" name="Picture 9" descr="Résultat de recherche d'images pour &quot;la recherche universitai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0093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85918" y="2428868"/>
            <a:ext cx="6572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تعزيز التعاون الدولي مع الدول الشقيقة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الصديقة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</a:t>
            </a:r>
            <a:r>
              <a:rPr lang="ar-DZ" sz="2400" b="1" dirty="0" err="1" smtClean="0"/>
              <a:t>انشاء</a:t>
            </a:r>
            <a:r>
              <a:rPr lang="ar-DZ" sz="2400" b="1" dirty="0" smtClean="0"/>
              <a:t> شبكات تعاون دولي في مجالات التكوين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البحث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تسهيل حركية </a:t>
            </a:r>
            <a:r>
              <a:rPr lang="ar-DZ" sz="2400" b="1" dirty="0" err="1" smtClean="0"/>
              <a:t>الاساتذة</a:t>
            </a:r>
            <a:r>
              <a:rPr lang="ar-DZ" sz="2400" b="1" dirty="0" smtClean="0"/>
              <a:t> و الطلبة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الانخراط في كل البرامج الدولية المتاحة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تشجيع الطلبة على التسجيل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الاستفادة من مختلف برامج التكوين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تهيئة الظروف لاستقبال الأساتذة و الطلبة </a:t>
            </a:r>
            <a:r>
              <a:rPr lang="ar-DZ" sz="2400" b="1" dirty="0" err="1" smtClean="0"/>
              <a:t>الاجانب</a:t>
            </a:r>
            <a:r>
              <a:rPr lang="ar-DZ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879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385975"/>
              </p:ext>
            </p:extLst>
          </p:nvPr>
        </p:nvGraphicFramePr>
        <p:xfrm>
          <a:off x="928662" y="1500174"/>
          <a:ext cx="7185080" cy="397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5080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285750" lvl="0" indent="-285750" algn="r" rtl="1">
                        <a:buSzPct val="112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انشاء لجنة العلاقــــات الدولية لمرافقة الطلبة</a:t>
                      </a:r>
                      <a:r>
                        <a:rPr kumimoji="0" lang="ar-DZ" sz="2000" b="1" kern="1200" baseline="0" dirty="0" smtClean="0">
                          <a:effectLst/>
                          <a:cs typeface="+mj-cs"/>
                        </a:rPr>
                        <a:t> الأوائل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indent="-285750" algn="just" rtl="1">
                        <a:buSzPct val="112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عقد اتفاقية توأمة مع جامعة أجنبية:</a:t>
                      </a:r>
                      <a:r>
                        <a:rPr kumimoji="0" lang="ar-DZ" sz="2000" b="1" kern="1200" baseline="0" dirty="0" smtClean="0">
                          <a:effectLst/>
                          <a:cs typeface="+mj-cs"/>
                        </a:rPr>
                        <a:t> 02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ملتقيات دولية دوريــــــة مصنفة</a:t>
                      </a:r>
                      <a:r>
                        <a:rPr kumimoji="0" lang="fr-FR" sz="2000" b="1" kern="1200" dirty="0" smtClean="0">
                          <a:effectLst/>
                          <a:cs typeface="+mj-cs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مشاريع تعاون دولي: المشاركة في كل مشاريع التعاون المتاحة (على الاقل 02 )</a:t>
                      </a:r>
                      <a:r>
                        <a:rPr kumimoji="0" lang="fr-FR" sz="2000" b="1" kern="1200" dirty="0" smtClean="0">
                          <a:effectLst/>
                          <a:cs typeface="+mj-cs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الطلبة الأجانب : 10 </a:t>
                      </a:r>
                      <a:r>
                        <a:rPr kumimoji="0" lang="fr-FR" sz="2000" b="1" kern="1200" dirty="0" smtClean="0">
                          <a:effectLst/>
                          <a:cs typeface="+mj-cs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المنح إلى الخارج: طالب من كل كلية على الأقل</a:t>
                      </a:r>
                      <a:r>
                        <a:rPr kumimoji="0" lang="fr-FR" sz="2000" b="1" kern="1200" dirty="0" smtClean="0">
                          <a:effectLst/>
                          <a:cs typeface="+mj-cs"/>
                        </a:rPr>
                        <a:t>.</a:t>
                      </a:r>
                      <a:endParaRPr kumimoji="0" lang="ar-DZ" sz="2000" b="1" kern="1200" dirty="0" smtClean="0">
                        <a:effectLst/>
                        <a:cs typeface="+mj-cs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+mj-cs"/>
                        </a:rPr>
                        <a:t>تشجيع </a:t>
                      </a:r>
                      <a:r>
                        <a:rPr kumimoji="0" lang="ar-DZ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+mj-cs"/>
                        </a:rPr>
                        <a:t>التربصات</a:t>
                      </a:r>
                      <a:r>
                        <a:rPr kumimoji="0" lang="ar-D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+mj-cs"/>
                        </a:rPr>
                        <a:t> إلى</a:t>
                      </a:r>
                      <a:r>
                        <a:rPr kumimoji="0" lang="ar-DZ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+mj-cs"/>
                        </a:rPr>
                        <a:t> الدول الناطقة بالانجليزية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التربصات قصيرة المدى: 50 % من طلبة الدكتوراه على الأقل</a:t>
                      </a:r>
                      <a:r>
                        <a:rPr kumimoji="0" lang="fr-FR" sz="2000" b="1" kern="1200" dirty="0" smtClean="0">
                          <a:effectLst/>
                          <a:cs typeface="+mj-cs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indent="-285750" algn="just" rtl="1">
                        <a:buSzPct val="112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cs typeface="+mj-cs"/>
                        </a:rPr>
                        <a:t>اتفاقية تعاون مع </a:t>
                      </a:r>
                      <a:r>
                        <a:rPr kumimoji="0" lang="fr-FR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British Council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568913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18670" y="691202"/>
            <a:ext cx="34964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8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- 2023 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8360" y="-24"/>
            <a:ext cx="4565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الخامس: التعاون الدولي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0953777"/>
              </p:ext>
            </p:extLst>
          </p:nvPr>
        </p:nvGraphicFramePr>
        <p:xfrm>
          <a:off x="3286116" y="928670"/>
          <a:ext cx="5215038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5038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lvl="0" indent="-28575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اتفاقيات توأمـــــة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kumimoji="0" lang="fr-FR" sz="20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0" indent="-28575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مشاريع تعاون دولـــــي : 02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0" indent="-28575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الطلبة الأجانب : 20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المنح إلى الخارج : 03 طلبة من كل كلية على الأقــــــل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التربصات قصيرة المدى : 80 % من طلبة الدكتوراه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اتفاقية تعاون مع </a:t>
                      </a:r>
                      <a:r>
                        <a:rPr kumimoji="0" lang="fr-FR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American Council</a:t>
                      </a:r>
                      <a:r>
                        <a:rPr kumimoji="0" lang="fr-FR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74893" y="609881"/>
            <a:ext cx="29258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2024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513" y="3286124"/>
            <a:ext cx="29258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2025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7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1452101"/>
              </p:ext>
            </p:extLst>
          </p:nvPr>
        </p:nvGraphicFramePr>
        <p:xfrm>
          <a:off x="642910" y="3857628"/>
          <a:ext cx="5534388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4388">
                  <a:extLst>
                    <a:ext uri="{9D8B030D-6E8A-4147-A177-3AD203B41FA5}">
                      <a16:colId xmlns="" xmlns:a16="http://schemas.microsoft.com/office/drawing/2014/main" val="1416944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 اتفاقيات توأمـــــــة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2025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مشاريــــــع تعاون دولـــــــي: 02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2467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الطلبة الأجانب: 50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830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المنح إلـــــى الخارج : 05 طلبة من كل كلية على الأقل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875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التربصات قصيرة المدى: كـــــل طلبة الدكتوراه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9571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0" indent="-28575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اتفاقيات التعاون مع الدول </a:t>
                      </a:r>
                      <a:r>
                        <a:rPr kumimoji="0" lang="ar-DZ" sz="20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الاسيويـــــة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و الأمريكية الجنوبية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139"/>
                  </a:ext>
                </a:extLst>
              </a:tr>
            </a:tbl>
          </a:graphicData>
        </a:graphic>
      </p:graphicFrame>
      <p:sp>
        <p:nvSpPr>
          <p:cNvPr id="8" name="Virage 7"/>
          <p:cNvSpPr/>
          <p:nvPr/>
        </p:nvSpPr>
        <p:spPr>
          <a:xfrm flipH="1" flipV="1">
            <a:off x="6516216" y="3618546"/>
            <a:ext cx="1152128" cy="1382090"/>
          </a:xfrm>
          <a:prstGeom prst="bentArrow">
            <a:avLst>
              <a:gd name="adj1" fmla="val 25000"/>
              <a:gd name="adj2" fmla="val 19351"/>
              <a:gd name="adj3" fmla="val 25000"/>
              <a:gd name="adj4" fmla="val 4375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8360" y="-24"/>
            <a:ext cx="4565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الخامس: التعاون الدولي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980728"/>
            <a:ext cx="8518114" cy="470898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يستند هذا المشروع بشكل أساسي إلى نتائج وملاحظات 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التقييم </a:t>
            </a:r>
            <a:r>
              <a:rPr lang="ar-D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الذاتي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للجامعية المدرجـة </a:t>
            </a:r>
            <a:r>
              <a:rPr lang="ar-DZ" sz="2000" b="1" dirty="0"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جـدول </a:t>
            </a:r>
            <a:r>
              <a:rPr lang="ar-DZ" sz="2000" b="1" dirty="0">
                <a:latin typeface="Times New Roman" pitchFamily="18" charset="0"/>
                <a:cs typeface="Times New Roman" pitchFamily="18" charset="0"/>
              </a:rPr>
              <a:t>أعمال لجنة ضمان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الجودة في التعليم العالي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والتقييمات الخارجية التي أجريت على مكونات الجامعة ، والتي سلطت الضوء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عل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ى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نقاط القوة والضعف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>
              <a:lnSpc>
                <a:spcPct val="150000"/>
              </a:lnSpc>
            </a:pPr>
            <a:r>
              <a:rPr lang="ar-D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فمديرية الجامعة،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قامت بإعداد هذا المشروع </a:t>
            </a:r>
            <a:r>
              <a:rPr lang="ar-DZ" sz="2000" b="1" dirty="0" err="1" smtClean="0">
                <a:latin typeface="Times New Roman" pitchFamily="18" charset="0"/>
                <a:cs typeface="Times New Roman" pitchFamily="18" charset="0"/>
              </a:rPr>
              <a:t>الاستشرافي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للسنوات القادمة </a:t>
            </a:r>
            <a:r>
              <a:rPr lang="ar-D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 وفـــق تصور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استشاري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في إطار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أكاديمي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>
                <a:latin typeface="Times New Roman" pitchFamily="18" charset="0"/>
                <a:cs typeface="Times New Roman" pitchFamily="18" charset="0"/>
              </a:rPr>
              <a:t>تشاركي و مسؤول يضم كل الفاعلين الرئيسيين في المؤسسة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الجامعية، خاصة </a:t>
            </a:r>
            <a:r>
              <a:rPr lang="ar-DZ" sz="2000" b="1" dirty="0">
                <a:latin typeface="Times New Roman" pitchFamily="18" charset="0"/>
                <a:cs typeface="Times New Roman" pitchFamily="18" charset="0"/>
              </a:rPr>
              <a:t>سلك الأساتذة و كل الهيئات الاستشارية ( اللجان البيداغوجية، المجالس العلمية، مجلس الإدارة .....) و كل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الشركاء الاجتماعيين في المؤسسة (نقابات، تنظيمات طلابية، ...)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يهدف مشروع المؤسسة إلى أن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يكون 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أداة لحوكمة مستنيرة وموحدة حول القيم والأهداف المشتركة</a:t>
            </a:r>
            <a:r>
              <a:rPr lang="ar-D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وبالتال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ي فإن هذا البرنامج يشكل </a:t>
            </a:r>
            <a:r>
              <a:rPr lang="ar-SA" sz="2000" b="1" dirty="0" err="1" smtClean="0">
                <a:latin typeface="Times New Roman" pitchFamily="18" charset="0"/>
                <a:cs typeface="Times New Roman" pitchFamily="18" charset="0"/>
              </a:rPr>
              <a:t>رؤي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ة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مستقبلية </a:t>
            </a:r>
            <a:r>
              <a:rPr lang="ar-SA" sz="2000" b="1" dirty="0" err="1" smtClean="0">
                <a:latin typeface="Times New Roman" pitchFamily="18" charset="0"/>
                <a:cs typeface="Times New Roman" pitchFamily="18" charset="0"/>
              </a:rPr>
              <a:t>استراتيجية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وتخطيط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من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هجيا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عقلانيا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وملموس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فعال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يوظف جميع الموارد البشرية والمادية للجامعة.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9185" y="205232"/>
            <a:ext cx="1330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مقدمة</a:t>
            </a:r>
            <a:r>
              <a:rPr lang="ar-DZ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fr-FR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7940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7192" y="159229"/>
            <a:ext cx="47965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4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السادس: التنمية </a:t>
            </a:r>
            <a:endParaRPr lang="fr-F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2074" y="1142984"/>
            <a:ext cx="1912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8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الأهداف:</a:t>
            </a:r>
          </a:p>
        </p:txBody>
      </p:sp>
      <p:pic>
        <p:nvPicPr>
          <p:cNvPr id="6" name="Picture 15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85918" y="2428868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العمل على رفع التجميد على مشاريع الجامعة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الاستفادة من البرامج الوطنية للتنمية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صيانة البنايات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الهياكل </a:t>
            </a:r>
            <a:r>
              <a:rPr lang="ar-DZ" sz="2400" b="1" dirty="0" err="1" smtClean="0"/>
              <a:t>البيداغوجية</a:t>
            </a:r>
            <a:r>
              <a:rPr lang="ar-DZ" sz="2400" b="1" dirty="0" smtClean="0"/>
              <a:t> و البحثية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تحسين ظروف العمل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ظروف </a:t>
            </a:r>
            <a:r>
              <a:rPr lang="ar-DZ" sz="2400" b="1" dirty="0" err="1" smtClean="0"/>
              <a:t>التمدرس</a:t>
            </a:r>
            <a:r>
              <a:rPr lang="ar-DZ" sz="2400" b="1" dirty="0" smtClean="0"/>
              <a:t> </a:t>
            </a: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879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9515082"/>
              </p:ext>
            </p:extLst>
          </p:nvPr>
        </p:nvGraphicFramePr>
        <p:xfrm>
          <a:off x="827584" y="1142984"/>
          <a:ext cx="7831765" cy="5112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31765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361647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</a:rPr>
                        <a:t>مكتب الاعلام والاستقبال والتوجيه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</a:rPr>
                        <a:t>مقرات مشاريع المؤسسات الناشئة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361647">
                <a:tc>
                  <a:txBody>
                    <a:bodyPr/>
                    <a:lstStyle/>
                    <a:p>
                      <a:pPr marL="342900" lvl="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</a:rPr>
                        <a:t>قاعة مناقشات بكل كلية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بيوت بلاستيكية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اقتناء و تركيب كاميرات المراقبة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تهيئة المدرج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ليصبح مركزا للنشاطات الثقافية بالجامعة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324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تهيئة المكتبة المركزية القديمة </a:t>
                      </a:r>
                      <a:endParaRPr kumimoji="0" lang="fr-FR" sz="2000" b="1" kern="12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المطعم المركزي بالقطب</a:t>
                      </a:r>
                      <a:endParaRPr kumimoji="0" lang="fr-FR" sz="2000" b="1" kern="12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7177777"/>
                  </a:ext>
                </a:extLst>
              </a:tr>
              <a:tr h="408072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ملعب جواري بالحامة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lang="ar-DZ" sz="2000" b="1" dirty="0" smtClean="0">
                          <a:effectLst/>
                        </a:rPr>
                        <a:t>ورشة صيانة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تهيئة موقف الحافلات بالحامة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68913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342900" lvl="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</a:rPr>
                        <a:t>تهيئة موقف سيارات خاص بالطلبة والزوار (خلف المكتبة المركزية القديمة)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56965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</a:rPr>
                        <a:t>التكييف (</a:t>
                      </a:r>
                      <a:r>
                        <a:rPr kumimoji="0" lang="fr-FR" sz="2000" b="1" kern="1200" dirty="0" smtClean="0">
                          <a:effectLst/>
                        </a:rPr>
                        <a:t>Climatisation</a:t>
                      </a:r>
                      <a:r>
                        <a:rPr kumimoji="0" lang="ar-DZ" sz="2000" b="1" kern="1200" dirty="0" smtClean="0">
                          <a:effectLst/>
                        </a:rPr>
                        <a:t>)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288471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77176" y="681319"/>
            <a:ext cx="3023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- 2023 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5884" y="-24"/>
            <a:ext cx="3538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السادس: التنمية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7910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4004798"/>
              </p:ext>
            </p:extLst>
          </p:nvPr>
        </p:nvGraphicFramePr>
        <p:xfrm>
          <a:off x="827584" y="1412776"/>
          <a:ext cx="7776864" cy="5225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6864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411295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ملعب جواري بالقطب الجامعي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تهيئة موقف الحافلات بالقطب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البهو التكنولوجي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ar-DZ" sz="20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اعادة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هيكلة مخابر الهندسة المدنية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تجديد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شبكة الكهرباء في مجمعات الحامة. 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95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مركز حسابات بمعايير دولية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دار الذكاء الاصطناعــــــي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عتاد علمي للمخابر البيداغوجية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646680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الانارة الخارجية بالطاقة الشمسية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وتركيب كاميرات المراقبة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تغطية مواقف السيارات بالكليات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0731344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متابعة انجاز 50 + 60 مسكنا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150047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بئر ارتــــــوازي (02)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ar-DZ" sz="2000" b="1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شبكة</a:t>
                      </a:r>
                      <a:r>
                        <a:rPr kumimoji="0" lang="ar-DZ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اتصال هاتفي داخلية بالقطب الجامعي الجديد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706355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120052" y="681319"/>
            <a:ext cx="3023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- 2024 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5884" y="-24"/>
            <a:ext cx="3538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السادس: التنمية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680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1883635"/>
              </p:ext>
            </p:extLst>
          </p:nvPr>
        </p:nvGraphicFramePr>
        <p:xfrm>
          <a:off x="1547664" y="1556792"/>
          <a:ext cx="6728016" cy="3630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8016">
                  <a:extLst>
                    <a:ext uri="{9D8B030D-6E8A-4147-A177-3AD203B41FA5}">
                      <a16:colId xmlns="" xmlns:a16="http://schemas.microsoft.com/office/drawing/2014/main" val="1416944167"/>
                    </a:ext>
                  </a:extLst>
                </a:gridCol>
              </a:tblGrid>
              <a:tr h="442574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3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قاعة متعددة الرياضات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r>
                        <a:rPr kumimoji="0" lang="fr-FR" sz="2000" b="1" i="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fr-FR" sz="20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0252278"/>
                  </a:ext>
                </a:extLst>
              </a:tr>
              <a:tr h="330149">
                <a:tc>
                  <a:txBody>
                    <a:bodyPr/>
                    <a:lstStyle/>
                    <a:p>
                      <a:pPr marL="342900" lvl="0" indent="-342900" algn="just" rtl="1">
                        <a:buSzPct val="113000"/>
                        <a:buFont typeface="Arial" pitchFamily="34" charset="0"/>
                        <a:buChar char="•"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مكاتب الأساتذة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 </a:t>
                      </a:r>
                      <a:endParaRPr kumimoji="0" lang="fr-FR" sz="2000" b="1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8044593"/>
                  </a:ext>
                </a:extLst>
              </a:tr>
              <a:tr h="330149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3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 مقعد بيداغوجي بالقطب الجديد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. </a:t>
                      </a:r>
                      <a:endParaRPr kumimoji="0" lang="fr-FR" sz="20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7709622"/>
                  </a:ext>
                </a:extLst>
              </a:tr>
              <a:tr h="397848">
                <a:tc>
                  <a:txBody>
                    <a:bodyPr/>
                    <a:lstStyle/>
                    <a:p>
                      <a:pPr marL="342900" indent="-342900" algn="just" rtl="1">
                        <a:buSzPct val="113000"/>
                        <a:buFont typeface="Arial" pitchFamily="34" charset="0"/>
                        <a:buChar char="•"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استلام مجمع 05 مخابر بحث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fr-FR" sz="20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2467786"/>
                  </a:ext>
                </a:extLst>
              </a:tr>
              <a:tr h="396179">
                <a:tc>
                  <a:txBody>
                    <a:bodyPr/>
                    <a:lstStyle/>
                    <a:p>
                      <a:pPr marL="342900" indent="-342900" algn="r" rtl="1">
                        <a:buSzPct val="113000"/>
                        <a:buFont typeface="Arial" pitchFamily="34" charset="0"/>
                        <a:buChar char="•"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مركز طبي اجتماعي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 </a:t>
                      </a:r>
                      <a:endParaRPr lang="fr-FR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0675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342900" indent="-342900" algn="just" rtl="1">
                        <a:buSzPct val="113000"/>
                        <a:buFont typeface="Arial" pitchFamily="34" charset="0"/>
                        <a:buChar char="•"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مركز التعليم المكثف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fr-FR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8752454"/>
                  </a:ext>
                </a:extLst>
              </a:tr>
              <a:tr h="413059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3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مركز سمعي بصري (راديو)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kumimoji="0" lang="fr-FR" sz="20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5717955"/>
                  </a:ext>
                </a:extLst>
              </a:tr>
              <a:tr h="301634">
                <a:tc>
                  <a:txBody>
                    <a:bodyPr/>
                    <a:lstStyle/>
                    <a:p>
                      <a:pPr marL="342900" lvl="0" indent="-342900" algn="just" rtl="1">
                        <a:buSzPct val="113000"/>
                        <a:buFont typeface="Arial" pitchFamily="34" charset="0"/>
                        <a:buChar char="•"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مسبح مغطـــــى</a:t>
                      </a:r>
                      <a:r>
                        <a:rPr kumimoji="0" lang="fr-FR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kumimoji="0" lang="fr-FR" sz="2000" b="1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139"/>
                  </a:ext>
                </a:extLst>
              </a:tr>
              <a:tr h="396179">
                <a:tc>
                  <a:txBody>
                    <a:bodyPr/>
                    <a:lstStyle/>
                    <a:p>
                      <a:pPr marL="342900" lvl="0" indent="-342900" algn="just" rtl="1">
                        <a:buSzPct val="113000"/>
                        <a:buFont typeface="Arial" pitchFamily="34" charset="0"/>
                        <a:buChar char="•"/>
                      </a:pP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الواح الطاقة الشمسية فـــــوق كل </a:t>
                      </a:r>
                      <a:r>
                        <a:rPr kumimoji="0" lang="ar-DZ" sz="2000" b="1" i="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اسطح</a:t>
                      </a:r>
                      <a:r>
                        <a:rPr kumimoji="0" lang="ar-DZ" sz="2000" b="1" i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البنايات</a:t>
                      </a:r>
                      <a:r>
                        <a:rPr kumimoji="0" lang="ar-DZ" sz="2000" b="1" i="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الادارية و البيداغوجية</a:t>
                      </a:r>
                      <a:endParaRPr kumimoji="0" lang="fr-FR" sz="2000" b="1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85554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334366" y="752757"/>
            <a:ext cx="3023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- 2025 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5884" y="-24"/>
            <a:ext cx="3538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السادس: التنمية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680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159229"/>
            <a:ext cx="69381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4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السابع: الحياة داخل الجامعة </a:t>
            </a:r>
            <a:endParaRPr lang="fr-F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2074" y="1142984"/>
            <a:ext cx="1912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8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786" y="2071678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تحسين ظروف الاستقبال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التوجيه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تحسين ظروف العمل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ظروف التكوين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تعزيز روح المسؤولية الاجتماعية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الحس المدني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تشجيع التعاون بين الجمعيات الطلابية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النوادي العلمية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تشجيع النشاطات العلمية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الثقافية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الرياضية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متابعة خريجي الجامعة 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ربط علاقات قوية مع قدماء خريجي الجامعة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879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3524014"/>
              </p:ext>
            </p:extLst>
          </p:nvPr>
        </p:nvGraphicFramePr>
        <p:xfrm>
          <a:off x="827584" y="1268760"/>
          <a:ext cx="7759757" cy="4807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9757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140959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فضاء الاعمال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lang="ar-D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عقد اجتماعات دورية (كل ثلاثي) مع الشركاء الاجتماعيين 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 marL="342900" lvl="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انجاز ملعب جواري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210303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تهيئة المساحات الخضراء</a:t>
                      </a:r>
                      <a:endParaRPr kumimoji="0" lang="fr-FR" sz="20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210303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دورات رياضية 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591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حملات النظافة 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414887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فتح المطعم المركزي بالقطب الجامعي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7177777"/>
                  </a:ext>
                </a:extLst>
              </a:tr>
              <a:tr h="408072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تهيئة فضاءات خاصة بالنوادي (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Foyers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خارج الفضاءات البيداغوجية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اقتناء موزعات المشروبات الساخنة والباردة والأكل الخفيف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فضاءات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ترفيه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689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 Corner</a:t>
                      </a: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77568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تدعيم مكتب البريد بموزع آلي</a:t>
                      </a:r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60489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62928" y="752757"/>
            <a:ext cx="3023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- 2023 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7765" y="16353"/>
            <a:ext cx="5096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السابع: الحياة داخل الجامعة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1905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27727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281318"/>
              </p:ext>
            </p:extLst>
          </p:nvPr>
        </p:nvGraphicFramePr>
        <p:xfrm>
          <a:off x="2267744" y="1484784"/>
          <a:ext cx="5914334" cy="4675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4334">
                  <a:extLst>
                    <a:ext uri="{9D8B030D-6E8A-4147-A177-3AD203B41FA5}">
                      <a16:colId xmlns="" xmlns:a16="http://schemas.microsoft.com/office/drawing/2014/main" val="2867007711"/>
                    </a:ext>
                  </a:extLst>
                </a:gridCol>
              </a:tblGrid>
              <a:tr h="425058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العناية بالمساحـــــــات الخضراء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16229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فتح مكتب بريـــــد في القطب الجامعي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803672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lang="ar-D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انجاز ملعب جواري بالقطب 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5058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تدعيم مكتب البريد بموزع آلي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5913157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موزعات آلية للبنوك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518155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مكتب الطلبة الاجانب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80038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ملتقى وطني سنوي حــــــــول </a:t>
                      </a:r>
                      <a:r>
                        <a:rPr kumimoji="0" lang="fr-FR" sz="20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Alumni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646680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lvl="0" indent="-342900" algn="r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استحداث جائـــــــزة أحســـــن مشرو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ع مؤسسة ناشئة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755707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indent="-342900" algn="just" rtl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تهيئة</a:t>
                      </a:r>
                      <a:r>
                        <a:rPr kumimoji="0" lang="ar-DZ" sz="20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دورات المياه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827220"/>
                  </a:ext>
                </a:extLst>
              </a:tr>
              <a:tr h="425058">
                <a:tc>
                  <a:txBody>
                    <a:bodyPr/>
                    <a:lstStyle/>
                    <a:p>
                      <a:pPr marL="342900" indent="-342900" algn="r" rtl="1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تعزيز العلاقة مع خريجي الجامعة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05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سينما الجامعة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20052" y="762640"/>
            <a:ext cx="3023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- 2024 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7765" y="16353"/>
            <a:ext cx="5096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السابع: الحياة داخل الجامعة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72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1596106"/>
              </p:ext>
            </p:extLst>
          </p:nvPr>
        </p:nvGraphicFramePr>
        <p:xfrm>
          <a:off x="1475656" y="1916832"/>
          <a:ext cx="662473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4736">
                  <a:extLst>
                    <a:ext uri="{9D8B030D-6E8A-4147-A177-3AD203B41FA5}">
                      <a16:colId xmlns="" xmlns:a16="http://schemas.microsoft.com/office/drawing/2014/main" val="1416944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تنظيم ملتقى وطني للنوادي العلمية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2025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rtl="1">
                        <a:buSzPct val="85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استحداث جائزة أحسن نـــــــادي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38044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استقبال طلبة أجانب ناشطين في نوادي علمية دولية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fr-FR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67709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just" rtl="1">
                        <a:buSzPct val="85000"/>
                        <a:buFont typeface="Arial" pitchFamily="34" charset="0"/>
                        <a:buChar char="•"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استقبال شخصيات دولية 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2467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DZ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تنظيم دورات رياضية سنويـــــــــة محلية ووطنية</a:t>
                      </a:r>
                      <a:r>
                        <a:rPr kumimoji="0" lang="fr-FR" sz="2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20052" y="895633"/>
            <a:ext cx="3023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4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الاجراءات العملية - 2025 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7765" y="16353"/>
            <a:ext cx="5096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32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المحور السابع: الحياة داخل الجامعة 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9151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1124744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DZ" sz="2000" b="1" dirty="0" smtClean="0">
                <a:cs typeface="+mj-cs"/>
              </a:rPr>
              <a:t>ال</a:t>
            </a:r>
            <a:r>
              <a:rPr lang="ar-SA" sz="2000" b="1" dirty="0" smtClean="0">
                <a:cs typeface="+mj-cs"/>
              </a:rPr>
              <a:t>تنظيم </a:t>
            </a:r>
            <a:r>
              <a:rPr lang="ar-SA" sz="2000" b="1" dirty="0">
                <a:cs typeface="+mj-cs"/>
              </a:rPr>
              <a:t>والإشراف على عمل مجموعات العمل المختلفة </a:t>
            </a:r>
            <a:r>
              <a:rPr lang="ar-DZ" sz="2000" b="1" dirty="0" smtClean="0">
                <a:cs typeface="+mj-cs"/>
              </a:rPr>
              <a:t> و التي مهمتها الاساسية </a:t>
            </a:r>
            <a:r>
              <a:rPr lang="ar-SA" sz="2000" b="1" dirty="0" smtClean="0">
                <a:cs typeface="+mj-cs"/>
              </a:rPr>
              <a:t>تقرير </a:t>
            </a:r>
            <a:r>
              <a:rPr lang="ar-SA" sz="2000" b="1" dirty="0">
                <a:cs typeface="+mj-cs"/>
              </a:rPr>
              <a:t>التوجهات </a:t>
            </a:r>
            <a:r>
              <a:rPr lang="ar-SA" sz="2000" b="1" dirty="0" smtClean="0">
                <a:cs typeface="+mj-cs"/>
              </a:rPr>
              <a:t>العامة،</a:t>
            </a:r>
            <a:r>
              <a:rPr lang="ar-DZ" sz="2000" b="1" dirty="0" smtClean="0">
                <a:cs typeface="+mj-cs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DZ" sz="2000" b="1" dirty="0" smtClean="0">
                <a:cs typeface="+mj-cs"/>
              </a:rPr>
              <a:t>لجنة قيادية، لجنة متابعة، لجنة تقييم (محطة للتقييم  و التقويم كل ستة أشهر مع تحديد آليات متابعة مدى تحقيق الأهداف و تنفيذ </a:t>
            </a:r>
            <a:r>
              <a:rPr lang="ar-DZ" sz="2000" b="1" dirty="0" err="1" smtClean="0">
                <a:cs typeface="+mj-cs"/>
              </a:rPr>
              <a:t>الاجراءات</a:t>
            </a:r>
            <a:r>
              <a:rPr lang="ar-DZ" sz="2000" b="1" dirty="0" smtClean="0">
                <a:cs typeface="+mj-cs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SA" sz="2000" b="1" dirty="0">
                <a:cs typeface="+mj-cs"/>
              </a:rPr>
              <a:t>ضمان حسن سير العمل بشكل عام </a:t>
            </a:r>
            <a:r>
              <a:rPr lang="ar-DZ" sz="2000" b="1" dirty="0" smtClean="0">
                <a:cs typeface="+mj-cs"/>
              </a:rPr>
              <a:t> و التنسيق بين المجموعات الموضوعاتية </a:t>
            </a:r>
            <a:r>
              <a:rPr lang="ar-SA" sz="2000" b="1" dirty="0" smtClean="0">
                <a:cs typeface="+mj-cs"/>
              </a:rPr>
              <a:t>،</a:t>
            </a:r>
            <a:endParaRPr lang="ar-DZ" sz="2000" b="1" dirty="0" smtClean="0">
              <a:cs typeface="+mj-cs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DZ" sz="2000" b="1" dirty="0" smtClean="0">
                <a:cs typeface="+mj-cs"/>
              </a:rPr>
              <a:t>ال</a:t>
            </a:r>
            <a:r>
              <a:rPr lang="ar-SA" sz="2000" b="1" dirty="0" smtClean="0">
                <a:cs typeface="+mj-cs"/>
              </a:rPr>
              <a:t>تحقق </a:t>
            </a:r>
            <a:r>
              <a:rPr lang="ar-SA" sz="2000" b="1" dirty="0">
                <a:cs typeface="+mj-cs"/>
              </a:rPr>
              <a:t>من صحة الخيارات والنتائج التي تنتجها مجموعة العمل متعددة الوظائف</a:t>
            </a:r>
            <a:r>
              <a:rPr lang="ar-SA" sz="2000" b="1" dirty="0" smtClean="0">
                <a:cs typeface="+mj-cs"/>
              </a:rPr>
              <a:t>.</a:t>
            </a:r>
            <a:endParaRPr lang="ar-DZ" sz="2000" b="1" dirty="0" smtClean="0">
              <a:cs typeface="+mj-cs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SA" sz="2000" b="1" dirty="0" smtClean="0">
                <a:cs typeface="+mj-cs"/>
              </a:rPr>
              <a:t>ضمان </a:t>
            </a:r>
            <a:r>
              <a:rPr lang="ar-SA" sz="2000" b="1" dirty="0">
                <a:cs typeface="+mj-cs"/>
              </a:rPr>
              <a:t>تنفيذ واتساق نظام العمل </a:t>
            </a:r>
            <a:r>
              <a:rPr lang="ar-SA" sz="2000" b="1" dirty="0" smtClean="0">
                <a:cs typeface="+mj-cs"/>
              </a:rPr>
              <a:t>؛</a:t>
            </a:r>
            <a:endParaRPr lang="ar-DZ" sz="2000" b="1" dirty="0" smtClean="0">
              <a:cs typeface="+mj-cs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SA" sz="2000" b="1" dirty="0">
                <a:cs typeface="+mj-cs"/>
              </a:rPr>
              <a:t>تحديد الموضوعات التي سيتم تطويرها </a:t>
            </a:r>
            <a:r>
              <a:rPr lang="ar-SA" sz="2000" b="1" dirty="0" smtClean="0">
                <a:cs typeface="+mj-cs"/>
              </a:rPr>
              <a:t>؛</a:t>
            </a:r>
            <a:endParaRPr lang="ar-DZ" sz="2000" b="1" dirty="0" smtClean="0">
              <a:cs typeface="+mj-cs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SA" sz="2000" b="1" dirty="0" smtClean="0">
                <a:cs typeface="+mj-cs"/>
              </a:rPr>
              <a:t>تخطيط </a:t>
            </a:r>
            <a:r>
              <a:rPr lang="ar-SA" sz="2000" b="1" dirty="0">
                <a:cs typeface="+mj-cs"/>
              </a:rPr>
              <a:t>الأهداف والنتائج المتوقعة </a:t>
            </a:r>
            <a:r>
              <a:rPr lang="ar-SA" sz="2000" b="1" dirty="0" smtClean="0">
                <a:cs typeface="+mj-cs"/>
              </a:rPr>
              <a:t>؛</a:t>
            </a:r>
            <a:endParaRPr lang="ar-DZ" sz="2000" b="1" dirty="0" smtClean="0">
              <a:cs typeface="+mj-cs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47000"/>
              <a:buFont typeface="Arial" pitchFamily="34" charset="0"/>
              <a:buChar char="•"/>
            </a:pPr>
            <a:r>
              <a:rPr lang="ar-SA" sz="2000" b="1" dirty="0">
                <a:cs typeface="+mj-cs"/>
              </a:rPr>
              <a:t>تحديد النقاط الحساسة التي يجب معالجتها واقتراح </a:t>
            </a:r>
            <a:r>
              <a:rPr lang="ar-DZ" sz="2000" b="1" dirty="0" smtClean="0">
                <a:cs typeface="+mj-cs"/>
              </a:rPr>
              <a:t>آليات </a:t>
            </a:r>
            <a:r>
              <a:rPr lang="ar-SA" sz="2000" b="1" dirty="0" smtClean="0">
                <a:cs typeface="+mj-cs"/>
              </a:rPr>
              <a:t>للتحسين </a:t>
            </a:r>
            <a:endParaRPr lang="ar-DZ" sz="2000" b="1" dirty="0" smtClean="0">
              <a:cs typeface="+mj-cs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147000"/>
            </a:pPr>
            <a:endParaRPr lang="fr-FR" sz="2000" b="1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716" y="260648"/>
            <a:ext cx="7218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شروط نجاح و تطويـــــر مشروع المؤسسة </a:t>
            </a:r>
            <a:endParaRPr lang="fr-FR" sz="4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6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2209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61247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Stockage à accès séquentiel 2"/>
          <p:cNvSpPr/>
          <p:nvPr/>
        </p:nvSpPr>
        <p:spPr>
          <a:xfrm>
            <a:off x="251520" y="1298454"/>
            <a:ext cx="8474424" cy="4630876"/>
          </a:xfrm>
          <a:prstGeom prst="flowChartMagneticTap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نسعـى من خلال هذا المشروع 2023-2025، إلى أخلقة الحياة الجامعية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و تحسين صورتها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داخليا و خارجيا، والتحسيس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دائما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بثقافة الانتماء وهي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ثقافة ننشرها باستمرار وندعمها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ببرامج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عملية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تطبيقية. و من جهة أخرى نسعى إلـى توفير أحسن الظروف من خلال تطويـــــــر الهياكـــل القاعديـــة  و اقتناء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التجهيزات البيداغوجية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العلمية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للتكويـــــــــــن والبحث، </a:t>
            </a:r>
            <a:r>
              <a:rPr lang="ar-DZ" sz="2600" b="1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 كذا الحفاظ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على ما هو موجود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وصيانته،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و توسيع  وانشاء فضاءات </a:t>
            </a:r>
            <a:r>
              <a:rPr lang="ar-DZ" sz="2600" b="1" dirty="0" err="1" smtClean="0">
                <a:latin typeface="Sakkal Majalla" pitchFamily="2" charset="-78"/>
                <a:cs typeface="Sakkal Majalla" pitchFamily="2" charset="-78"/>
              </a:rPr>
              <a:t>اخـــــــرى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 تسايـــر  المستجدات </a:t>
            </a:r>
            <a:r>
              <a:rPr lang="ar-DZ" sz="2600" b="1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 التطورات.</a:t>
            </a:r>
            <a:endParaRPr lang="fr-FR" sz="26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2" descr="D:\site 3\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3649"/>
            <a:ext cx="1620475" cy="1377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0430" y="142852"/>
            <a:ext cx="22060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6000" b="1" i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الخاتمة </a:t>
            </a:r>
            <a:endParaRPr lang="fr-FR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9375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85786" y="836712"/>
            <a:ext cx="7632847" cy="3166824"/>
          </a:xfrm>
          <a:prstGeom prst="round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8163" algn="just">
              <a:lnSpc>
                <a:spcPct val="150000"/>
              </a:lnSpc>
            </a:pPr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كما 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تهدف </a:t>
            </a: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هذه الدراسة إلى معرفة الاحتياجات التدريبية والتكونية في ظل أهداف مشروع 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المؤسس</a:t>
            </a:r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ـــــ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ة </a:t>
            </a: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الجامعية، حيث سيتم التركيز بشكل عام على بيان أهم العناصر الواجب مراعاتها و أخذها بعين الاعتبار في وضع مخطط مشروع المؤسسة </a:t>
            </a:r>
            <a:r>
              <a:rPr lang="ar-S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هذا بغية تحقيق الأهداف 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المنوط</a:t>
            </a:r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ــــ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ة </a:t>
            </a: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بالمشروع، وكذا ضمان جودة مخرجات التكوين والتدريب في المؤسسة 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لنخلص </a:t>
            </a: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في الأخير لصياغة أهم النقاط الاساسية المقترحة في جدول مشروع المؤسسة </a:t>
            </a:r>
            <a:r>
              <a:rPr lang="ar-S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وضع الآليات الكفيلة </a:t>
            </a:r>
            <a:r>
              <a:rPr lang="ar-D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r>
              <a:rPr lang="ar-S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تنفيذه</a:t>
            </a:r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6524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240" y="642918"/>
            <a:ext cx="31432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plified Arabic" pitchFamily="18" charset="-78"/>
                <a:cs typeface="Simplified Arabic" pitchFamily="18" charset="-78"/>
              </a:rPr>
              <a:t>شكر</a:t>
            </a:r>
            <a:endParaRPr lang="fr-FR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85786" y="1928802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كل الفاعلين في </a:t>
            </a:r>
            <a:r>
              <a:rPr lang="ar-DZ" sz="2400" b="1" dirty="0" err="1" smtClean="0"/>
              <a:t>الادارة</a:t>
            </a:r>
            <a:r>
              <a:rPr lang="ar-DZ" sz="2400" b="1" dirty="0" smtClean="0"/>
              <a:t> المركزية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في الكليات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خلية ضمان الجودة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الخلايا </a:t>
            </a:r>
            <a:r>
              <a:rPr lang="ar-DZ" sz="2400" b="1" dirty="0" err="1" smtClean="0"/>
              <a:t>الموضوعاتية</a:t>
            </a:r>
            <a:endParaRPr lang="ar-DZ" sz="2400" b="1" dirty="0" smtClean="0"/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الشركاء الاجتماعيون: نقابات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تنظيمات طلابية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الشركاء الاقتصاديون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الاجتماعيون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الولاية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الجهاز التنفيذي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 </a:t>
            </a:r>
            <a:r>
              <a:rPr lang="ar-DZ" sz="2400" b="1" dirty="0" err="1" smtClean="0"/>
              <a:t>اصدقاء</a:t>
            </a:r>
            <a:r>
              <a:rPr lang="ar-DZ" sz="2400" b="1" dirty="0" smtClean="0"/>
              <a:t> الجامعة: مجتمع مدني، جمعيات، ...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879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2419" y="1643050"/>
            <a:ext cx="4184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شكرا على المتابعة </a:t>
            </a:r>
            <a:endParaRPr lang="fr-F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Image 2" descr="C:\Users\admin\Desktop\logo universi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214686"/>
            <a:ext cx="1357322" cy="10798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82094" y="4464484"/>
            <a:ext cx="3275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جامع</a:t>
            </a:r>
            <a:r>
              <a:rPr lang="ar-DZ" altLang="fr-FR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ـــــ</a:t>
            </a:r>
            <a:r>
              <a:rPr lang="ar-SA" altLang="fr-FR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ة عباس لغرور خنشلة</a:t>
            </a:r>
            <a:endParaRPr lang="fr-FR" altLang="fr-FR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ABBES LAGHROUR UNIVERSITY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fr-FR" alt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KHENCHELA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alt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مارس 2023</a:t>
            </a:r>
            <a:endParaRPr lang="fr-FR" alt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6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xmlns="" val="78001188"/>
              </p:ext>
            </p:extLst>
          </p:nvPr>
        </p:nvGraphicFramePr>
        <p:xfrm>
          <a:off x="2000232" y="1142984"/>
          <a:ext cx="6696744" cy="498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Bulle ronde 18"/>
          <p:cNvSpPr/>
          <p:nvPr/>
        </p:nvSpPr>
        <p:spPr>
          <a:xfrm>
            <a:off x="1440160" y="3379611"/>
            <a:ext cx="2627784" cy="1921597"/>
          </a:xfrm>
          <a:prstGeom prst="wedgeEllipseCallout">
            <a:avLst>
              <a:gd name="adj1" fmla="val 48762"/>
              <a:gd name="adj2" fmla="val -560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المرسوم التنفيذي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رقم 01/278 تاريخ 1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8/09/2001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بإنشاء المركز الجامعي خنشلة</a:t>
            </a: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1780" y="1305408"/>
            <a:ext cx="3666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olas" pitchFamily="49" charset="0"/>
                <a:cs typeface="Times New Roman" pitchFamily="18" charset="0"/>
              </a:rPr>
              <a:t>جامعة عباس لغرور - </a:t>
            </a:r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ar-D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olas" pitchFamily="49" charset="0"/>
                <a:cs typeface="Times New Roman" pitchFamily="18" charset="0"/>
              </a:rPr>
              <a:t>2012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3964" y="2446743"/>
            <a:ext cx="3126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olas" pitchFamily="49" charset="0"/>
                <a:cs typeface="Times New Roman" pitchFamily="18" charset="0"/>
              </a:rPr>
              <a:t>مـــركز جامعي – 2002 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1960" y="3573016"/>
            <a:ext cx="18501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olas" pitchFamily="49" charset="0"/>
                <a:cs typeface="Times New Roman" pitchFamily="18" charset="0"/>
              </a:rPr>
              <a:t>ملحقة جامعية </a:t>
            </a:r>
          </a:p>
          <a:p>
            <a:pPr algn="ctr"/>
            <a:r>
              <a:rPr lang="ar-D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olas" pitchFamily="49" charset="0"/>
                <a:cs typeface="Times New Roman" pitchFamily="18" charset="0"/>
              </a:rPr>
              <a:t>1999 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5167" y="260648"/>
            <a:ext cx="4235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DZ" sz="36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نبذة تاريخية عن المؤسسة </a:t>
            </a:r>
            <a:endParaRPr lang="fr-FR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Bulle ronde 12"/>
          <p:cNvSpPr/>
          <p:nvPr/>
        </p:nvSpPr>
        <p:spPr>
          <a:xfrm>
            <a:off x="38742" y="1412776"/>
            <a:ext cx="2733058" cy="2369537"/>
          </a:xfrm>
          <a:prstGeom prst="wedgeEllipseCallout">
            <a:avLst>
              <a:gd name="adj1" fmla="val 55656"/>
              <a:gd name="adj2" fmla="val -2969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مرسوم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التنفيذي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رقم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12-246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DZ" dirty="0"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ؤرخ في 14 رجب 1433 هـ الموافق 4 يونيو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م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بإنشاء جامعة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خنشلة</a:t>
            </a: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xmlns="" val="2929099637"/>
              </p:ext>
            </p:extLst>
          </p:nvPr>
        </p:nvGraphicFramePr>
        <p:xfrm>
          <a:off x="2451166" y="3538816"/>
          <a:ext cx="4857138" cy="346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me 27"/>
          <p:cNvGraphicFramePr/>
          <p:nvPr>
            <p:extLst>
              <p:ext uri="{D42A27DB-BD31-4B8C-83A1-F6EECF244321}">
                <p14:modId xmlns:p14="http://schemas.microsoft.com/office/powerpoint/2010/main" xmlns="" val="1312789974"/>
              </p:ext>
            </p:extLst>
          </p:nvPr>
        </p:nvGraphicFramePr>
        <p:xfrm>
          <a:off x="564228" y="597356"/>
          <a:ext cx="4295804" cy="244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1" name="Diagramme 30"/>
          <p:cNvGraphicFramePr/>
          <p:nvPr>
            <p:extLst>
              <p:ext uri="{D42A27DB-BD31-4B8C-83A1-F6EECF244321}">
                <p14:modId xmlns:p14="http://schemas.microsoft.com/office/powerpoint/2010/main" xmlns="" val="3628658553"/>
              </p:ext>
            </p:extLst>
          </p:nvPr>
        </p:nvGraphicFramePr>
        <p:xfrm>
          <a:off x="5508104" y="764704"/>
          <a:ext cx="3172783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Rectangle 1"/>
          <p:cNvSpPr/>
          <p:nvPr/>
        </p:nvSpPr>
        <p:spPr>
          <a:xfrm>
            <a:off x="3624374" y="3429000"/>
            <a:ext cx="2686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4" dir="5400000" sy="-100000"/>
                </a:effectLst>
                <a:latin typeface="Arabic Typesetting" pitchFamily="66" charset="-78"/>
                <a:cs typeface="Arabic Typesetting" pitchFamily="66" charset="-78"/>
              </a:rPr>
              <a:t>جامعة عباس لغرور - 2012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4" dir="5400000" sy="-10000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6123" y="12581"/>
            <a:ext cx="2513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4" dir="5400000" sy="-100000"/>
                </a:effectLst>
                <a:latin typeface="Arabic Typesetting" pitchFamily="66" charset="-78"/>
                <a:cs typeface="Arabic Typesetting" pitchFamily="66" charset="-78"/>
              </a:rPr>
              <a:t>المركـــز الجامعي – 2002 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116632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4" dir="5400000" sy="-100000"/>
                </a:effectLst>
                <a:latin typeface="Arabic Typesetting" pitchFamily="66" charset="-78"/>
                <a:cs typeface="Arabic Typesetting" pitchFamily="66" charset="-78"/>
              </a:rPr>
              <a:t>ملحقة جامعية  - 1999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3206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فيفري 2022: التقويم الذاتي و اللجان الموضوعاتية </a:t>
            </a:r>
          </a:p>
          <a:p>
            <a:pPr algn="r" rtl="1"/>
            <a:r>
              <a:rPr lang="ar-DZ" dirty="0" smtClean="0"/>
              <a:t>جوان 2022: رؤية استشرافية على مستوى الكليات</a:t>
            </a:r>
          </a:p>
          <a:p>
            <a:pPr algn="r" rtl="1"/>
            <a:r>
              <a:rPr lang="ar-DZ" dirty="0" smtClean="0"/>
              <a:t>سبتمبر 2022: حوصلة على مستوى نيابات مديرية الجامعة و الأمانة العامة</a:t>
            </a:r>
          </a:p>
          <a:p>
            <a:pPr algn="r" rtl="1"/>
            <a:r>
              <a:rPr lang="ar-DZ" dirty="0" smtClean="0"/>
              <a:t>مسودة أولية (أكتوبر 2022)</a:t>
            </a:r>
          </a:p>
          <a:p>
            <a:pPr algn="r" rtl="1"/>
            <a:r>
              <a:rPr lang="ar-DZ" dirty="0" smtClean="0"/>
              <a:t>ملفات جديدة (نوفمبر 2022)</a:t>
            </a:r>
          </a:p>
          <a:p>
            <a:pPr algn="r" rtl="1"/>
            <a:r>
              <a:rPr lang="ar-DZ" dirty="0" smtClean="0"/>
              <a:t>ديسمبر 2022: المصادقة على الخطوط العريضة للمشروع على مستوى مجلس الادارة</a:t>
            </a:r>
          </a:p>
          <a:p>
            <a:pPr algn="r" rtl="1"/>
            <a:r>
              <a:rPr lang="ar-DZ" dirty="0" smtClean="0"/>
              <a:t>مارس 2023: المصادقة على المشروع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3600" dirty="0" smtClean="0">
                <a:solidFill>
                  <a:srgbClr val="FF0000"/>
                </a:solidFill>
              </a:rPr>
              <a:t>مراحل انجاز المشروع: 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8326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0614693"/>
              </p:ext>
            </p:extLst>
          </p:nvPr>
        </p:nvGraphicFramePr>
        <p:xfrm>
          <a:off x="827584" y="1628800"/>
          <a:ext cx="77872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682698" y="488866"/>
            <a:ext cx="5851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6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4" dir="5400000" sy="-100000"/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تعداد و توزيـــع الاساتـــذة حسب الرتب </a:t>
            </a:r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8069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0675683"/>
              </p:ext>
            </p:extLst>
          </p:nvPr>
        </p:nvGraphicFramePr>
        <p:xfrm>
          <a:off x="467544" y="1844824"/>
          <a:ext cx="8424936" cy="379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921572" y="404664"/>
            <a:ext cx="7322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6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4" dir="5400000" sy="-100000"/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تعداد و توزيـــع الطلبة حسب مستويات الدراســـة </a:t>
            </a:r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380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sentiel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11766</TotalTime>
  <Words>2657</Words>
  <Application>Microsoft Office PowerPoint</Application>
  <PresentationFormat>Affichage à l'écran (4:3)</PresentationFormat>
  <Paragraphs>388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Vagues</vt:lpstr>
      <vt:lpstr>Rotonde</vt:lpstr>
      <vt:lpstr>Thème Office</vt:lpstr>
      <vt:lpstr>Essentiel</vt:lpstr>
      <vt:lpstr>Diapositive 1</vt:lpstr>
      <vt:lpstr>Diapositive 2</vt:lpstr>
      <vt:lpstr>Diapositive 3</vt:lpstr>
      <vt:lpstr>Diapositive 4</vt:lpstr>
      <vt:lpstr>Diapositive 5</vt:lpstr>
      <vt:lpstr>Diapositive 6</vt:lpstr>
      <vt:lpstr>مراحل انجاز المشروع: </vt:lpstr>
      <vt:lpstr>Diapositive 8</vt:lpstr>
      <vt:lpstr>Diapositive 9</vt:lpstr>
      <vt:lpstr>Diapositive 10</vt:lpstr>
      <vt:lpstr>مخطط SWOT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</dc:creator>
  <cp:lastModifiedBy>admin1</cp:lastModifiedBy>
  <cp:revision>335</cp:revision>
  <dcterms:created xsi:type="dcterms:W3CDTF">2022-03-27T18:54:41Z</dcterms:created>
  <dcterms:modified xsi:type="dcterms:W3CDTF">2023-06-14T06:54:39Z</dcterms:modified>
</cp:coreProperties>
</file>