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Default Extension="svg" ContentType="image/svg+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Default Extension="fntdata" ContentType="application/x-fontdata"/>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Default Extension="wdp" ContentType="image/vnd.ms-photo"/>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2"/>
    <p:sldId id="257" r:id="rId3"/>
  </p:sldIdLst>
  <p:sldSz cx="10693400" cy="7556500"/>
  <p:notesSz cx="6858000" cy="9144000"/>
  <p:embeddedFontLst>
    <p:embeddedFont>
      <p:font typeface="Calibri" pitchFamily="34" charset="0"/>
      <p:regular r:id="rId5"/>
      <p:bold r:id="rId6"/>
      <p:italic r:id="rId7"/>
      <p:boldItalic r:id="rId8"/>
    </p:embeddedFont>
    <p:embeddedFont>
      <p:font typeface="Poppins" charset="0"/>
      <p:regular r:id="rId9"/>
      <p:bold r:id="rId10"/>
    </p:embeddedFont>
    <p:embeddedFont>
      <p:font typeface="Anton" charset="0"/>
      <p:regular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212"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FFFF99"/>
    <a:srgbClr val="000000"/>
    <a:srgbClr val="8EB4E3"/>
    <a:srgbClr val="66CCFF"/>
    <a:srgbClr val="409C6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34" autoAdjust="0"/>
    <p:restoredTop sz="98116" autoAdjust="0"/>
  </p:normalViewPr>
  <p:slideViewPr>
    <p:cSldViewPr showGuides="1">
      <p:cViewPr varScale="1">
        <p:scale>
          <a:sx n="58" d="100"/>
          <a:sy n="58" d="100"/>
        </p:scale>
        <p:origin x="-1208" y="-128"/>
      </p:cViewPr>
      <p:guideLst>
        <p:guide orient="horz" pos="2212"/>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font" Target="fonts/font7.fntdata"/><Relationship Id="rId5" Type="http://schemas.openxmlformats.org/officeDocument/2006/relationships/font" Target="fonts/font1.fntdata"/><Relationship Id="rId15" Type="http://schemas.openxmlformats.org/officeDocument/2006/relationships/tableStyles" Target="tableStyles.xml"/><Relationship Id="rId10" Type="http://schemas.openxmlformats.org/officeDocument/2006/relationships/font" Target="fonts/font6.fntdata"/><Relationship Id="rId4" Type="http://schemas.openxmlformats.org/officeDocument/2006/relationships/notesMaster" Target="notesMasters/notesMaster1.xml"/><Relationship Id="rId9" Type="http://schemas.openxmlformats.org/officeDocument/2006/relationships/font" Target="fonts/font5.fntdata"/><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5DF9359-937B-48ED-87FC-D83DA3701DF3}" type="datetimeFigureOut">
              <a:rPr lang="en-US" smtClean="0"/>
              <a:pPr/>
              <a:t>10/26/2026</a:t>
            </a:fld>
            <a:endParaRPr lang="fr-FR"/>
          </a:p>
        </p:txBody>
      </p:sp>
      <p:sp>
        <p:nvSpPr>
          <p:cNvPr id="4" name="Espace réservé de l'image des diapositives 3"/>
          <p:cNvSpPr>
            <a:spLocks noGrp="1" noRot="1" noChangeAspect="1"/>
          </p:cNvSpPr>
          <p:nvPr>
            <p:ph type="sldImg" idx="2"/>
          </p:nvPr>
        </p:nvSpPr>
        <p:spPr>
          <a:xfrm>
            <a:off x="1003300" y="685800"/>
            <a:ext cx="48514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FADE02-F38A-4CE1-A597-273379F4DC88}"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bg1"/>
              </a:solidFill>
              <a:latin typeface="Poppins" charset="0"/>
              <a:ea typeface="Poppins" panose="00000500000000000000"/>
              <a:cs typeface="Poppins" charset="0"/>
              <a:sym typeface="Poppins" panose="0000050000000000000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fr-FR" dirty="0"/>
          </a:p>
        </p:txBody>
      </p:sp>
      <p:sp>
        <p:nvSpPr>
          <p:cNvPr id="4" name="Espace réservé du numéro de diapositive 3"/>
          <p:cNvSpPr>
            <a:spLocks noGrp="1"/>
          </p:cNvSpPr>
          <p:nvPr>
            <p:ph type="sldNum" sz="quarter" idx="10"/>
          </p:nvPr>
        </p:nvSpPr>
        <p:spPr/>
        <p:txBody>
          <a:bodyPr/>
          <a:lstStyle/>
          <a:p>
            <a:fld id="{A7FADE02-F38A-4CE1-A597-273379F4DC88}" type="slidenum">
              <a:rPr lang="fr-FR" smtClean="0"/>
              <a:pPr/>
              <a:t>1</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a:p>
        </p:txBody>
      </p:sp>
      <p:sp>
        <p:nvSpPr>
          <p:cNvPr id="4" name="Espace réservé du numéro de diapositive 3"/>
          <p:cNvSpPr>
            <a:spLocks noGrp="1"/>
          </p:cNvSpPr>
          <p:nvPr>
            <p:ph type="sldNum" sz="quarter" idx="10"/>
          </p:nvPr>
        </p:nvSpPr>
        <p:spPr/>
        <p:txBody>
          <a:bodyPr/>
          <a:lstStyle/>
          <a:p>
            <a:fld id="{A7FADE02-F38A-4CE1-A597-273379F4DC88}" type="slidenum">
              <a:rPr lang="fr-FR" smtClean="0"/>
              <a:pPr/>
              <a:t>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jpeg"/><Relationship Id="rId7"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6.png"/><Relationship Id="rId5" Type="http://schemas.openxmlformats.org/officeDocument/2006/relationships/image" Target="../media/image3.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s://sites.google.com/view/henv2026univ-khenchela/accueil" TargetMode="External"/><Relationship Id="rId5" Type="http://schemas.openxmlformats.org/officeDocument/2006/relationships/image" Target="../media/image9.png"/><Relationship Id="rId4"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3C60"/>
        </a:solidFill>
        <a:effectLst/>
      </p:bgPr>
    </p:bg>
    <p:spTree>
      <p:nvGrpSpPr>
        <p:cNvPr id="1" name=""/>
        <p:cNvGrpSpPr/>
        <p:nvPr/>
      </p:nvGrpSpPr>
      <p:grpSpPr>
        <a:xfrm>
          <a:off x="0" y="0"/>
          <a:ext cx="0" cy="0"/>
          <a:chOff x="0" y="0"/>
          <a:chExt cx="0" cy="0"/>
        </a:xfrm>
      </p:grpSpPr>
      <p:grpSp>
        <p:nvGrpSpPr>
          <p:cNvPr id="2" name="Group 2"/>
          <p:cNvGrpSpPr/>
          <p:nvPr/>
        </p:nvGrpSpPr>
        <p:grpSpPr>
          <a:xfrm>
            <a:off x="17390" y="-3268"/>
            <a:ext cx="7383535" cy="2911703"/>
            <a:chOff x="0" y="0"/>
            <a:chExt cx="1556525" cy="619515"/>
          </a:xfrm>
        </p:grpSpPr>
        <p:sp>
          <p:nvSpPr>
            <p:cNvPr id="3" name="Freeform 3"/>
            <p:cNvSpPr/>
            <p:nvPr/>
          </p:nvSpPr>
          <p:spPr>
            <a:xfrm>
              <a:off x="0" y="0"/>
              <a:ext cx="1556525" cy="619515"/>
            </a:xfrm>
            <a:custGeom>
              <a:avLst/>
              <a:gdLst/>
              <a:ahLst/>
              <a:cxnLst/>
              <a:rect l="l" t="t" r="r" b="b"/>
              <a:pathLst>
                <a:path w="1556525" h="619515">
                  <a:moveTo>
                    <a:pt x="0" y="0"/>
                  </a:moveTo>
                  <a:lnTo>
                    <a:pt x="1556525" y="0"/>
                  </a:lnTo>
                  <a:lnTo>
                    <a:pt x="1556525" y="619515"/>
                  </a:lnTo>
                  <a:lnTo>
                    <a:pt x="0" y="619515"/>
                  </a:lnTo>
                  <a:close/>
                </a:path>
              </a:pathLst>
            </a:custGeom>
            <a:blipFill>
              <a:blip r:embed="rId3" cstate="print"/>
              <a:stretch>
                <a:fillRect t="-33697" b="-33697"/>
              </a:stretch>
            </a:blipFill>
            <a:ln cap="sq">
              <a:noFill/>
              <a:prstDash val="solid"/>
              <a:miter/>
            </a:ln>
          </p:spPr>
        </p:sp>
      </p:grpSp>
      <p:grpSp>
        <p:nvGrpSpPr>
          <p:cNvPr id="4" name="Group 4"/>
          <p:cNvGrpSpPr/>
          <p:nvPr/>
        </p:nvGrpSpPr>
        <p:grpSpPr>
          <a:xfrm>
            <a:off x="0" y="902160"/>
            <a:ext cx="7442107" cy="2418889"/>
            <a:chOff x="0" y="-47625"/>
            <a:chExt cx="2667083" cy="866876"/>
          </a:xfrm>
        </p:grpSpPr>
        <p:sp>
          <p:nvSpPr>
            <p:cNvPr id="5" name="Freeform 5"/>
            <p:cNvSpPr/>
            <p:nvPr/>
          </p:nvSpPr>
          <p:spPr>
            <a:xfrm>
              <a:off x="0" y="268701"/>
              <a:ext cx="2667083" cy="550550"/>
            </a:xfrm>
            <a:custGeom>
              <a:avLst/>
              <a:gdLst/>
              <a:ahLst/>
              <a:cxnLst/>
              <a:rect l="l" t="t" r="r" b="b"/>
              <a:pathLst>
                <a:path w="2667083" h="550550">
                  <a:moveTo>
                    <a:pt x="0" y="0"/>
                  </a:moveTo>
                  <a:lnTo>
                    <a:pt x="2667083" y="0"/>
                  </a:lnTo>
                  <a:lnTo>
                    <a:pt x="2667083" y="550550"/>
                  </a:lnTo>
                  <a:lnTo>
                    <a:pt x="0" y="550550"/>
                  </a:lnTo>
                  <a:close/>
                </a:path>
              </a:pathLst>
            </a:custGeom>
            <a:gradFill rotWithShape="1">
              <a:gsLst>
                <a:gs pos="0">
                  <a:srgbClr val="153C60">
                    <a:alpha val="0"/>
                  </a:srgbClr>
                </a:gs>
                <a:gs pos="50000">
                  <a:srgbClr val="153C60">
                    <a:alpha val="80000"/>
                  </a:srgbClr>
                </a:gs>
                <a:gs pos="100000">
                  <a:srgbClr val="153C60">
                    <a:alpha val="100000"/>
                  </a:srgbClr>
                </a:gs>
              </a:gsLst>
              <a:lin ang="5400000"/>
            </a:gradFill>
          </p:spPr>
        </p:sp>
        <p:sp>
          <p:nvSpPr>
            <p:cNvPr id="6" name="TextBox 6"/>
            <p:cNvSpPr txBox="1"/>
            <p:nvPr/>
          </p:nvSpPr>
          <p:spPr>
            <a:xfrm>
              <a:off x="0" y="-47625"/>
              <a:ext cx="2667083" cy="598175"/>
            </a:xfrm>
            <a:prstGeom prst="rect">
              <a:avLst/>
            </a:prstGeom>
          </p:spPr>
          <p:txBody>
            <a:bodyPr lIns="50800" tIns="50800" rIns="50800" bIns="50800" rtlCol="0" anchor="ctr"/>
            <a:lstStyle/>
            <a:p>
              <a:pPr algn="ctr">
                <a:lnSpc>
                  <a:spcPts val="1960"/>
                </a:lnSpc>
                <a:spcBef>
                  <a:spcPct val="0"/>
                </a:spcBef>
              </a:pPr>
              <a:endParaRPr/>
            </a:p>
          </p:txBody>
        </p:sp>
      </p:grpSp>
      <p:sp>
        <p:nvSpPr>
          <p:cNvPr id="18" name="AutoShape 18"/>
          <p:cNvSpPr/>
          <p:nvPr/>
        </p:nvSpPr>
        <p:spPr>
          <a:xfrm>
            <a:off x="1156135" y="6836821"/>
            <a:ext cx="2339540" cy="0"/>
          </a:xfrm>
          <a:prstGeom prst="line">
            <a:avLst/>
          </a:prstGeom>
          <a:ln w="38100" cap="flat">
            <a:solidFill>
              <a:srgbClr val="FFFFFF"/>
            </a:solidFill>
            <a:prstDash val="solid"/>
            <a:headEnd type="none" w="sm" len="sm"/>
            <a:tailEnd type="none" w="sm" len="sm"/>
          </a:ln>
        </p:spPr>
      </p:sp>
      <p:grpSp>
        <p:nvGrpSpPr>
          <p:cNvPr id="20" name="Group 20"/>
          <p:cNvGrpSpPr/>
          <p:nvPr/>
        </p:nvGrpSpPr>
        <p:grpSpPr>
          <a:xfrm>
            <a:off x="546100" y="5461347"/>
            <a:ext cx="2438400" cy="1153024"/>
            <a:chOff x="-58105" y="-47625"/>
            <a:chExt cx="619791" cy="142854"/>
          </a:xfrm>
        </p:grpSpPr>
        <p:sp>
          <p:nvSpPr>
            <p:cNvPr id="21" name="Freeform 21"/>
            <p:cNvSpPr/>
            <p:nvPr/>
          </p:nvSpPr>
          <p:spPr>
            <a:xfrm>
              <a:off x="-58105" y="-38239"/>
              <a:ext cx="619791" cy="95229"/>
            </a:xfrm>
            <a:custGeom>
              <a:avLst/>
              <a:gdLst/>
              <a:ahLst/>
              <a:cxnLst/>
              <a:rect l="l" t="t" r="r" b="b"/>
              <a:pathLst>
                <a:path w="537679" h="95229">
                  <a:moveTo>
                    <a:pt x="47614" y="0"/>
                  </a:moveTo>
                  <a:lnTo>
                    <a:pt x="490065" y="0"/>
                  </a:lnTo>
                  <a:cubicBezTo>
                    <a:pt x="516362" y="0"/>
                    <a:pt x="537679" y="21318"/>
                    <a:pt x="537679" y="47614"/>
                  </a:cubicBezTo>
                  <a:lnTo>
                    <a:pt x="537679" y="47614"/>
                  </a:lnTo>
                  <a:cubicBezTo>
                    <a:pt x="537679" y="73911"/>
                    <a:pt x="516362" y="95229"/>
                    <a:pt x="490065" y="95229"/>
                  </a:cubicBezTo>
                  <a:lnTo>
                    <a:pt x="47614" y="95229"/>
                  </a:lnTo>
                  <a:cubicBezTo>
                    <a:pt x="21318" y="95229"/>
                    <a:pt x="0" y="73911"/>
                    <a:pt x="0" y="47614"/>
                  </a:cubicBezTo>
                  <a:lnTo>
                    <a:pt x="0" y="47614"/>
                  </a:lnTo>
                  <a:cubicBezTo>
                    <a:pt x="0" y="21318"/>
                    <a:pt x="21318" y="0"/>
                    <a:pt x="47614" y="0"/>
                  </a:cubicBezTo>
                  <a:close/>
                </a:path>
              </a:pathLst>
            </a:custGeom>
            <a:solidFill>
              <a:srgbClr val="FFFFFF"/>
            </a:solidFill>
          </p:spPr>
        </p:sp>
        <p:sp>
          <p:nvSpPr>
            <p:cNvPr id="22" name="TextBox 22"/>
            <p:cNvSpPr txBox="1"/>
            <p:nvPr/>
          </p:nvSpPr>
          <p:spPr>
            <a:xfrm>
              <a:off x="0" y="-47625"/>
              <a:ext cx="537679" cy="142854"/>
            </a:xfrm>
            <a:prstGeom prst="rect">
              <a:avLst/>
            </a:prstGeom>
          </p:spPr>
          <p:txBody>
            <a:bodyPr lIns="50800" tIns="50800" rIns="50800" bIns="50800" rtlCol="0" anchor="ctr"/>
            <a:lstStyle/>
            <a:p>
              <a:pPr algn="ctr">
                <a:lnSpc>
                  <a:spcPts val="1960"/>
                </a:lnSpc>
              </a:pPr>
              <a:endParaRPr/>
            </a:p>
          </p:txBody>
        </p:sp>
      </p:grpSp>
      <p:grpSp>
        <p:nvGrpSpPr>
          <p:cNvPr id="24" name="Group 24"/>
          <p:cNvGrpSpPr/>
          <p:nvPr/>
        </p:nvGrpSpPr>
        <p:grpSpPr>
          <a:xfrm>
            <a:off x="7096125" y="2101850"/>
            <a:ext cx="3597275" cy="3554665"/>
            <a:chOff x="0" y="0"/>
            <a:chExt cx="1371096" cy="1273912"/>
          </a:xfrm>
        </p:grpSpPr>
        <p:sp>
          <p:nvSpPr>
            <p:cNvPr id="25" name="Freeform 25"/>
            <p:cNvSpPr/>
            <p:nvPr/>
          </p:nvSpPr>
          <p:spPr>
            <a:xfrm>
              <a:off x="0" y="0"/>
              <a:ext cx="1371097" cy="1273912"/>
            </a:xfrm>
            <a:custGeom>
              <a:avLst/>
              <a:gdLst/>
              <a:ahLst/>
              <a:cxnLst/>
              <a:rect l="l" t="t" r="r" b="b"/>
              <a:pathLst>
                <a:path w="1371097" h="1273912">
                  <a:moveTo>
                    <a:pt x="0" y="0"/>
                  </a:moveTo>
                  <a:lnTo>
                    <a:pt x="1371097" y="0"/>
                  </a:lnTo>
                  <a:lnTo>
                    <a:pt x="1371097" y="1273912"/>
                  </a:lnTo>
                  <a:lnTo>
                    <a:pt x="0" y="1273912"/>
                  </a:lnTo>
                  <a:close/>
                </a:path>
              </a:pathLst>
            </a:custGeom>
            <a:gradFill rotWithShape="1">
              <a:gsLst>
                <a:gs pos="0">
                  <a:srgbClr val="153C60">
                    <a:alpha val="0"/>
                  </a:srgbClr>
                </a:gs>
                <a:gs pos="50000">
                  <a:srgbClr val="153C60">
                    <a:alpha val="80000"/>
                  </a:srgbClr>
                </a:gs>
                <a:gs pos="100000">
                  <a:srgbClr val="153C60">
                    <a:alpha val="100000"/>
                  </a:srgbClr>
                </a:gs>
              </a:gsLst>
              <a:lin ang="5400000"/>
            </a:gradFill>
          </p:spPr>
        </p:sp>
        <p:sp>
          <p:nvSpPr>
            <p:cNvPr id="26" name="TextBox 26"/>
            <p:cNvSpPr txBox="1"/>
            <p:nvPr/>
          </p:nvSpPr>
          <p:spPr>
            <a:xfrm>
              <a:off x="0" y="-47625"/>
              <a:ext cx="1371096" cy="1321537"/>
            </a:xfrm>
            <a:prstGeom prst="rect">
              <a:avLst/>
            </a:prstGeom>
          </p:spPr>
          <p:txBody>
            <a:bodyPr lIns="50800" tIns="50800" rIns="50800" bIns="50800" rtlCol="0" anchor="ctr"/>
            <a:lstStyle/>
            <a:p>
              <a:pPr algn="ctr">
                <a:lnSpc>
                  <a:spcPts val="1960"/>
                </a:lnSpc>
                <a:spcBef>
                  <a:spcPct val="0"/>
                </a:spcBef>
              </a:pPr>
              <a:endParaRPr/>
            </a:p>
          </p:txBody>
        </p:sp>
      </p:grpSp>
      <p:grpSp>
        <p:nvGrpSpPr>
          <p:cNvPr id="33" name="Group 33"/>
          <p:cNvGrpSpPr/>
          <p:nvPr/>
        </p:nvGrpSpPr>
        <p:grpSpPr>
          <a:xfrm>
            <a:off x="9734" y="205300"/>
            <a:ext cx="827202" cy="82720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A9750">
                <a:alpha val="82745"/>
              </a:srgbClr>
            </a:solidFill>
          </p:spPr>
        </p:sp>
        <p:sp>
          <p:nvSpPr>
            <p:cNvPr id="35" name="TextBox 35"/>
            <p:cNvSpPr txBox="1"/>
            <p:nvPr/>
          </p:nvSpPr>
          <p:spPr>
            <a:xfrm>
              <a:off x="76200" y="28575"/>
              <a:ext cx="660400" cy="708025"/>
            </a:xfrm>
            <a:prstGeom prst="rect">
              <a:avLst/>
            </a:prstGeom>
          </p:spPr>
          <p:txBody>
            <a:bodyPr lIns="50800" tIns="50800" rIns="50800" bIns="50800" rtlCol="0" anchor="ctr"/>
            <a:lstStyle/>
            <a:p>
              <a:pPr algn="ctr">
                <a:lnSpc>
                  <a:spcPts val="1960"/>
                </a:lnSpc>
              </a:pPr>
              <a:endParaRPr/>
            </a:p>
          </p:txBody>
        </p:sp>
      </p:grpSp>
      <p:sp>
        <p:nvSpPr>
          <p:cNvPr id="36" name="Freeform 36"/>
          <p:cNvSpPr/>
          <p:nvPr/>
        </p:nvSpPr>
        <p:spPr>
          <a:xfrm>
            <a:off x="-63500" y="80445"/>
            <a:ext cx="922902" cy="1107005"/>
          </a:xfrm>
          <a:custGeom>
            <a:avLst/>
            <a:gdLst/>
            <a:ahLst/>
            <a:cxnLst/>
            <a:rect l="l" t="t" r="r" b="b"/>
            <a:pathLst>
              <a:path w="829701" h="846633">
                <a:moveTo>
                  <a:pt x="0" y="0"/>
                </a:moveTo>
                <a:lnTo>
                  <a:pt x="829701" y="0"/>
                </a:lnTo>
                <a:lnTo>
                  <a:pt x="829701" y="846633"/>
                </a:lnTo>
                <a:lnTo>
                  <a:pt x="0" y="846633"/>
                </a:lnTo>
                <a:lnTo>
                  <a:pt x="0" y="0"/>
                </a:lnTo>
                <a:close/>
              </a:path>
            </a:pathLst>
          </a:custGeom>
          <a:blipFill>
            <a:blip r:embed="rId4" cstate="print"/>
            <a:stretch>
              <a:fillRect/>
            </a:stretch>
          </a:blipFill>
        </p:spPr>
      </p:sp>
      <p:sp>
        <p:nvSpPr>
          <p:cNvPr id="37" name="Freeform 37"/>
          <p:cNvSpPr/>
          <p:nvPr/>
        </p:nvSpPr>
        <p:spPr>
          <a:xfrm>
            <a:off x="3615865" y="6623622"/>
            <a:ext cx="217452" cy="347113"/>
          </a:xfrm>
          <a:custGeom>
            <a:avLst/>
            <a:gdLst/>
            <a:ahLst/>
            <a:cxnLst/>
            <a:rect l="l" t="t" r="r" b="b"/>
            <a:pathLst>
              <a:path w="217452" h="347113">
                <a:moveTo>
                  <a:pt x="0" y="0"/>
                </a:moveTo>
                <a:lnTo>
                  <a:pt x="217452" y="0"/>
                </a:lnTo>
                <a:lnTo>
                  <a:pt x="217452" y="347113"/>
                </a:lnTo>
                <a:lnTo>
                  <a:pt x="0" y="347113"/>
                </a:lnTo>
                <a:lnTo>
                  <a:pt x="0" y="0"/>
                </a:lnTo>
                <a:close/>
              </a:path>
            </a:pathLst>
          </a:custGeom>
          <a:blipFill>
            <a:blip>
              <a:extLst>
                <a:ext uri="{96DAC541-7B7A-43D3-8B79-37D633B846F1}">
                  <asvg:svgBlip xmlns:asvg="http://schemas.microsoft.com/office/drawing/2016/SVG/main" xmlns="" r:embed="rId5"/>
                </a:ext>
              </a:extLst>
            </a:blip>
            <a:stretch>
              <a:fillRect/>
            </a:stretch>
          </a:blipFill>
        </p:spPr>
      </p:sp>
      <p:sp>
        <p:nvSpPr>
          <p:cNvPr id="39" name="Freeform 39"/>
          <p:cNvSpPr/>
          <p:nvPr/>
        </p:nvSpPr>
        <p:spPr>
          <a:xfrm>
            <a:off x="125591" y="5835650"/>
            <a:ext cx="344309" cy="266409"/>
          </a:xfrm>
          <a:custGeom>
            <a:avLst/>
            <a:gdLst/>
            <a:ahLst/>
            <a:cxnLst/>
            <a:rect l="l" t="t" r="r" b="b"/>
            <a:pathLst>
              <a:path w="344309" h="266409">
                <a:moveTo>
                  <a:pt x="0" y="0"/>
                </a:moveTo>
                <a:lnTo>
                  <a:pt x="344309" y="0"/>
                </a:lnTo>
                <a:lnTo>
                  <a:pt x="344309" y="266409"/>
                </a:lnTo>
                <a:lnTo>
                  <a:pt x="0" y="266409"/>
                </a:lnTo>
                <a:lnTo>
                  <a:pt x="0" y="0"/>
                </a:lnTo>
                <a:close/>
              </a:path>
            </a:pathLst>
          </a:custGeom>
          <a:blipFill>
            <a:blip>
              <a:extLst>
                <a:ext uri="{96DAC541-7B7A-43D3-8B79-37D633B846F1}">
                  <asvg:svgBlip xmlns:asvg="http://schemas.microsoft.com/office/drawing/2016/SVG/main" xmlns="" r:embed="rId6"/>
                </a:ext>
              </a:extLst>
            </a:blip>
            <a:stretch>
              <a:fillRect/>
            </a:stretch>
          </a:blipFill>
        </p:spPr>
      </p:sp>
      <p:sp>
        <p:nvSpPr>
          <p:cNvPr id="45" name="TextBox 45"/>
          <p:cNvSpPr txBox="1"/>
          <p:nvPr/>
        </p:nvSpPr>
        <p:spPr>
          <a:xfrm>
            <a:off x="4737099" y="3473450"/>
            <a:ext cx="2419611" cy="501548"/>
          </a:xfrm>
          <a:prstGeom prst="rect">
            <a:avLst/>
          </a:prstGeom>
        </p:spPr>
        <p:txBody>
          <a:bodyPr wrap="square" lIns="0" tIns="0" rIns="0" bIns="0" rtlCol="0" anchor="t">
            <a:spAutoFit/>
          </a:bodyPr>
          <a:lstStyle/>
          <a:p>
            <a:pPr>
              <a:lnSpc>
                <a:spcPts val="1320"/>
              </a:lnSpc>
            </a:pPr>
            <a:r>
              <a:rPr lang="en-US" sz="1100" b="1" dirty="0">
                <a:solidFill>
                  <a:schemeClr val="bg1"/>
                </a:solidFill>
                <a:latin typeface="Poppins" panose="00000500000000000000" pitchFamily="2" charset="0"/>
                <a:cs typeface="Poppins" panose="00000500000000000000" pitchFamily="2" charset="0"/>
              </a:rPr>
              <a:t>Environmental Pollution, Emerging Contaminants and Human Health</a:t>
            </a:r>
            <a:endParaRPr lang="en-US" sz="1100" b="1" dirty="0">
              <a:solidFill>
                <a:schemeClr val="bg1"/>
              </a:solidFill>
              <a:latin typeface="Poppins" panose="00000500000000000000" pitchFamily="2" charset="0"/>
              <a:ea typeface="Poppins" panose="00000500000000000000"/>
              <a:cs typeface="Poppins" panose="00000500000000000000" pitchFamily="2" charset="0"/>
              <a:sym typeface="Poppins" panose="00000500000000000000"/>
            </a:endParaRPr>
          </a:p>
        </p:txBody>
      </p:sp>
      <p:sp>
        <p:nvSpPr>
          <p:cNvPr id="46" name="TextBox 46"/>
          <p:cNvSpPr txBox="1"/>
          <p:nvPr/>
        </p:nvSpPr>
        <p:spPr>
          <a:xfrm>
            <a:off x="4660900" y="3244850"/>
            <a:ext cx="2055700" cy="187960"/>
          </a:xfrm>
          <a:prstGeom prst="rect">
            <a:avLst/>
          </a:prstGeom>
        </p:spPr>
        <p:txBody>
          <a:bodyPr lIns="0" tIns="0" rIns="0" bIns="0" rtlCol="0" anchor="t">
            <a:spAutoFit/>
          </a:bodyPr>
          <a:lstStyle/>
          <a:p>
            <a:pPr algn="l">
              <a:lnSpc>
                <a:spcPts val="1400"/>
              </a:lnSpc>
            </a:pPr>
            <a:r>
              <a:rPr lang="en-US" sz="1400" spc="70" dirty="0">
                <a:solidFill>
                  <a:srgbClr val="FFFFFF"/>
                </a:solidFill>
                <a:latin typeface="Anton"/>
                <a:ea typeface="Anton"/>
                <a:cs typeface="Anton"/>
                <a:sym typeface="Anton"/>
              </a:rPr>
              <a:t> TOPIC 1</a:t>
            </a:r>
          </a:p>
        </p:txBody>
      </p:sp>
      <p:sp>
        <p:nvSpPr>
          <p:cNvPr id="47" name="TextBox 47"/>
          <p:cNvSpPr txBox="1"/>
          <p:nvPr/>
        </p:nvSpPr>
        <p:spPr>
          <a:xfrm>
            <a:off x="3663632" y="4235450"/>
            <a:ext cx="2139214" cy="187960"/>
          </a:xfrm>
          <a:prstGeom prst="rect">
            <a:avLst/>
          </a:prstGeom>
        </p:spPr>
        <p:txBody>
          <a:bodyPr lIns="0" tIns="0" rIns="0" bIns="0" rtlCol="0" anchor="t">
            <a:spAutoFit/>
          </a:bodyPr>
          <a:lstStyle/>
          <a:p>
            <a:pPr algn="r">
              <a:lnSpc>
                <a:spcPts val="1400"/>
              </a:lnSpc>
            </a:pPr>
            <a:r>
              <a:rPr lang="en-US" sz="1400" spc="70" dirty="0">
                <a:solidFill>
                  <a:srgbClr val="FFFFFF"/>
                </a:solidFill>
                <a:latin typeface="Anton"/>
                <a:ea typeface="Anton"/>
                <a:cs typeface="Anton"/>
                <a:sym typeface="Anton"/>
              </a:rPr>
              <a:t>TOPIC 2</a:t>
            </a:r>
          </a:p>
        </p:txBody>
      </p:sp>
      <p:sp>
        <p:nvSpPr>
          <p:cNvPr id="48" name="TextBox 48"/>
          <p:cNvSpPr txBox="1"/>
          <p:nvPr/>
        </p:nvSpPr>
        <p:spPr>
          <a:xfrm>
            <a:off x="3663632" y="4405390"/>
            <a:ext cx="2139214" cy="500137"/>
          </a:xfrm>
          <a:prstGeom prst="rect">
            <a:avLst/>
          </a:prstGeom>
        </p:spPr>
        <p:txBody>
          <a:bodyPr lIns="0" tIns="0" rIns="0" bIns="0" rtlCol="0" anchor="t">
            <a:spAutoFit/>
          </a:bodyPr>
          <a:lstStyle>
            <a:defPPr>
              <a:defRPr lang="en-US"/>
            </a:defPPr>
            <a:lvl1pPr>
              <a:lnSpc>
                <a:spcPts val="1320"/>
              </a:lnSpc>
              <a:defRPr sz="1100">
                <a:solidFill>
                  <a:srgbClr val="FFFFFF"/>
                </a:solidFill>
                <a:latin typeface="Poppins" panose="00000500000000000000"/>
                <a:ea typeface="Poppins" panose="00000500000000000000"/>
                <a:cs typeface="Poppins" panose="00000500000000000000"/>
              </a:defRPr>
            </a:lvl1pPr>
          </a:lstStyle>
          <a:p>
            <a:pPr algn="r"/>
            <a:r>
              <a:rPr lang="en-US" b="1" dirty="0">
                <a:solidFill>
                  <a:schemeClr val="bg1"/>
                </a:solidFill>
              </a:rPr>
              <a:t>Water Quality and Innovations for Sustainable Management</a:t>
            </a:r>
            <a:endParaRPr lang="en-US" dirty="0">
              <a:solidFill>
                <a:schemeClr val="bg1"/>
              </a:solidFill>
            </a:endParaRPr>
          </a:p>
        </p:txBody>
      </p:sp>
      <p:sp>
        <p:nvSpPr>
          <p:cNvPr id="49" name="TextBox 49"/>
          <p:cNvSpPr txBox="1"/>
          <p:nvPr/>
        </p:nvSpPr>
        <p:spPr>
          <a:xfrm>
            <a:off x="4755416" y="5519080"/>
            <a:ext cx="2139214" cy="187960"/>
          </a:xfrm>
          <a:prstGeom prst="rect">
            <a:avLst/>
          </a:prstGeom>
        </p:spPr>
        <p:txBody>
          <a:bodyPr lIns="0" tIns="0" rIns="0" bIns="0" rtlCol="0" anchor="t">
            <a:spAutoFit/>
          </a:bodyPr>
          <a:lstStyle/>
          <a:p>
            <a:pPr algn="l">
              <a:lnSpc>
                <a:spcPts val="1400"/>
              </a:lnSpc>
            </a:pPr>
            <a:r>
              <a:rPr lang="en-US" sz="1400" spc="70" dirty="0">
                <a:solidFill>
                  <a:srgbClr val="FFFFFF"/>
                </a:solidFill>
                <a:latin typeface="Anton"/>
                <a:ea typeface="Anton"/>
                <a:cs typeface="Anton"/>
                <a:sym typeface="Anton"/>
              </a:rPr>
              <a:t>TOPIC 3</a:t>
            </a:r>
          </a:p>
        </p:txBody>
      </p:sp>
      <p:sp>
        <p:nvSpPr>
          <p:cNvPr id="50" name="TextBox 50"/>
          <p:cNvSpPr txBox="1"/>
          <p:nvPr/>
        </p:nvSpPr>
        <p:spPr>
          <a:xfrm>
            <a:off x="4755416" y="5733253"/>
            <a:ext cx="2139214" cy="500971"/>
          </a:xfrm>
          <a:prstGeom prst="rect">
            <a:avLst/>
          </a:prstGeom>
        </p:spPr>
        <p:txBody>
          <a:bodyPr lIns="0" tIns="0" rIns="0" bIns="0" rtlCol="0" anchor="t">
            <a:spAutoFit/>
          </a:bodyPr>
          <a:lstStyle>
            <a:defPPr>
              <a:defRPr lang="en-US"/>
            </a:defPPr>
            <a:lvl1pPr algn="r">
              <a:lnSpc>
                <a:spcPts val="1320"/>
              </a:lnSpc>
              <a:defRPr sz="1100" b="1">
                <a:solidFill>
                  <a:schemeClr val="bg1"/>
                </a:solidFill>
                <a:latin typeface="Poppins" panose="00000500000000000000"/>
                <a:ea typeface="Poppins" panose="00000500000000000000"/>
                <a:cs typeface="Poppins" panose="00000500000000000000"/>
              </a:defRPr>
            </a:lvl1pPr>
          </a:lstStyle>
          <a:p>
            <a:pPr algn="l"/>
            <a:r>
              <a:rPr lang="en-US" dirty="0"/>
              <a:t>Climate Change, Biodiversity, and Ecosystem Health</a:t>
            </a:r>
          </a:p>
        </p:txBody>
      </p:sp>
      <p:sp>
        <p:nvSpPr>
          <p:cNvPr id="51" name="TextBox 51"/>
          <p:cNvSpPr txBox="1"/>
          <p:nvPr/>
        </p:nvSpPr>
        <p:spPr>
          <a:xfrm>
            <a:off x="3398033" y="6859760"/>
            <a:ext cx="3673475" cy="666849"/>
          </a:xfrm>
          <a:prstGeom prst="rect">
            <a:avLst/>
          </a:prstGeom>
        </p:spPr>
        <p:txBody>
          <a:bodyPr wrap="square" lIns="0" tIns="0" rIns="0" bIns="0" rtlCol="0" anchor="t">
            <a:spAutoFit/>
          </a:bodyPr>
          <a:lstStyle/>
          <a:p>
            <a:pPr algn="ctr">
              <a:lnSpc>
                <a:spcPts val="1310"/>
              </a:lnSpc>
            </a:pPr>
            <a:r>
              <a:rPr lang="en-US" sz="1090" dirty="0">
                <a:solidFill>
                  <a:srgbClr val="FFFFFF"/>
                </a:solidFill>
                <a:latin typeface="Poppins" panose="00000500000000000000"/>
                <a:ea typeface="Poppins" panose="00000500000000000000"/>
                <a:cs typeface="Poppins" panose="00000500000000000000"/>
                <a:sym typeface="Poppins" panose="00000500000000000000"/>
              </a:rPr>
              <a:t>El-</a:t>
            </a:r>
            <a:r>
              <a:rPr lang="en-US" sz="1090" dirty="0" err="1">
                <a:solidFill>
                  <a:srgbClr val="FFFFFF"/>
                </a:solidFill>
                <a:latin typeface="Poppins" panose="00000500000000000000"/>
                <a:ea typeface="Poppins" panose="00000500000000000000"/>
                <a:cs typeface="Poppins" panose="00000500000000000000"/>
                <a:sym typeface="Poppins" panose="00000500000000000000"/>
              </a:rPr>
              <a:t>hamma</a:t>
            </a:r>
            <a:r>
              <a:rPr lang="en-US" sz="1090" dirty="0">
                <a:solidFill>
                  <a:srgbClr val="FFFFFF"/>
                </a:solidFill>
                <a:latin typeface="Poppins" panose="00000500000000000000"/>
                <a:ea typeface="Poppins" panose="00000500000000000000"/>
                <a:cs typeface="Poppins" panose="00000500000000000000"/>
                <a:sym typeface="Poppins" panose="00000500000000000000"/>
              </a:rPr>
              <a:t>, KHENCHELA BP 1252, ALGERIA </a:t>
            </a:r>
          </a:p>
          <a:p>
            <a:pPr algn="ctr">
              <a:lnSpc>
                <a:spcPts val="1310"/>
              </a:lnSpc>
            </a:pPr>
            <a:r>
              <a:rPr lang="en-US" sz="1090" dirty="0">
                <a:solidFill>
                  <a:srgbClr val="FFFFFF"/>
                </a:solidFill>
                <a:latin typeface="Poppins" panose="00000500000000000000"/>
                <a:ea typeface="Poppins" panose="00000500000000000000"/>
                <a:cs typeface="Poppins" panose="00000500000000000000"/>
                <a:sym typeface="Poppins" panose="00000500000000000000"/>
              </a:rPr>
              <a:t>FACULTY OF NATURAL AND LIFE SCIENCES, </a:t>
            </a:r>
            <a:r>
              <a:rPr lang="en-US" sz="1100" dirty="0">
                <a:solidFill>
                  <a:schemeClr val="bg1">
                    <a:lumMod val="95000"/>
                  </a:schemeClr>
                </a:solidFill>
                <a:latin typeface="Poppins" charset="0"/>
                <a:cs typeface="Poppins" charset="0"/>
              </a:rPr>
              <a:t>LABORATORY OF APPLIED MOLECULAR BIOLOGY (LAMB)</a:t>
            </a:r>
          </a:p>
          <a:p>
            <a:pPr algn="ctr">
              <a:lnSpc>
                <a:spcPts val="1310"/>
              </a:lnSpc>
            </a:pPr>
            <a:endParaRPr lang="en-US" sz="1090" dirty="0">
              <a:solidFill>
                <a:srgbClr val="FFFFFF"/>
              </a:solidFill>
              <a:latin typeface="Poppins" panose="00000500000000000000"/>
              <a:ea typeface="Poppins" panose="00000500000000000000"/>
              <a:cs typeface="Poppins" panose="00000500000000000000"/>
              <a:sym typeface="Poppins" panose="00000500000000000000"/>
            </a:endParaRPr>
          </a:p>
        </p:txBody>
      </p:sp>
      <p:sp>
        <p:nvSpPr>
          <p:cNvPr id="52" name="TextBox 52"/>
          <p:cNvSpPr txBox="1"/>
          <p:nvPr/>
        </p:nvSpPr>
        <p:spPr>
          <a:xfrm>
            <a:off x="4438918" y="2330450"/>
            <a:ext cx="2812782" cy="400046"/>
          </a:xfrm>
          <a:prstGeom prst="rect">
            <a:avLst/>
          </a:prstGeom>
        </p:spPr>
        <p:txBody>
          <a:bodyPr lIns="0" tIns="0" rIns="0" bIns="0" rtlCol="0" anchor="t">
            <a:spAutoFit/>
          </a:bodyPr>
          <a:lstStyle/>
          <a:p>
            <a:pPr algn="l">
              <a:lnSpc>
                <a:spcPts val="3600"/>
              </a:lnSpc>
            </a:pPr>
            <a:r>
              <a:rPr lang="en-US" sz="1600" spc="180" dirty="0">
                <a:solidFill>
                  <a:srgbClr val="FFFFFF"/>
                </a:solidFill>
                <a:latin typeface="Anton"/>
                <a:ea typeface="Anton"/>
                <a:cs typeface="Anton"/>
                <a:sym typeface="Anton"/>
              </a:rPr>
              <a:t>CONFERENCE TOPICS</a:t>
            </a:r>
          </a:p>
        </p:txBody>
      </p:sp>
      <p:sp>
        <p:nvSpPr>
          <p:cNvPr id="53" name="TextBox 53"/>
          <p:cNvSpPr txBox="1"/>
          <p:nvPr/>
        </p:nvSpPr>
        <p:spPr>
          <a:xfrm>
            <a:off x="753346" y="1067015"/>
            <a:ext cx="5572052" cy="618952"/>
          </a:xfrm>
          <a:prstGeom prst="rect">
            <a:avLst/>
          </a:prstGeom>
          <a:solidFill>
            <a:srgbClr val="66CCFF">
              <a:alpha val="14902"/>
            </a:srgbClr>
          </a:solidFill>
          <a:effectLst>
            <a:glow rad="63500">
              <a:schemeClr val="accent1">
                <a:satMod val="175000"/>
                <a:alpha val="40000"/>
              </a:schemeClr>
            </a:glow>
          </a:effectLst>
        </p:spPr>
        <p:txBody>
          <a:bodyPr wrap="square" lIns="0" tIns="0" rIns="0" bIns="0" rtlCol="0" anchor="t">
            <a:spAutoFit/>
          </a:bodyPr>
          <a:lstStyle/>
          <a:p>
            <a:pPr algn="r">
              <a:lnSpc>
                <a:spcPts val="1625"/>
              </a:lnSpc>
            </a:pPr>
            <a:r>
              <a:rPr lang="en-US" sz="1600" dirty="0">
                <a:solidFill>
                  <a:schemeClr val="bg1"/>
                </a:solidFill>
                <a:latin typeface="Anton" charset="0"/>
              </a:rPr>
              <a:t>Management, protection and biodiversity conservation Team</a:t>
            </a:r>
            <a:endParaRPr lang="en-US" sz="1625" spc="81" dirty="0">
              <a:solidFill>
                <a:schemeClr val="bg1"/>
              </a:solidFill>
              <a:latin typeface="Anton" charset="0"/>
              <a:ea typeface="Anton"/>
              <a:cs typeface="Anton"/>
              <a:sym typeface="Anton"/>
            </a:endParaRPr>
          </a:p>
          <a:p>
            <a:pPr algn="r">
              <a:lnSpc>
                <a:spcPts val="1625"/>
              </a:lnSpc>
            </a:pPr>
            <a:r>
              <a:rPr lang="en-US" sz="1600" dirty="0">
                <a:solidFill>
                  <a:schemeClr val="bg1"/>
                </a:solidFill>
                <a:latin typeface="Anton" charset="0"/>
              </a:rPr>
              <a:t>LAMB</a:t>
            </a:r>
            <a:r>
              <a:rPr lang="en-US" sz="1600" dirty="0">
                <a:solidFill>
                  <a:schemeClr val="bg1"/>
                </a:solidFill>
              </a:rPr>
              <a:t> </a:t>
            </a:r>
            <a:r>
              <a:rPr lang="en-US" sz="1600" dirty="0">
                <a:solidFill>
                  <a:schemeClr val="bg1"/>
                </a:solidFill>
                <a:latin typeface="Anton" charset="0"/>
              </a:rPr>
              <a:t>Research Laboratory</a:t>
            </a:r>
            <a:r>
              <a:rPr lang="en-US" sz="1625" spc="81" dirty="0">
                <a:solidFill>
                  <a:schemeClr val="bg1"/>
                </a:solidFill>
                <a:latin typeface="Anton" charset="0"/>
                <a:ea typeface="Anton"/>
                <a:cs typeface="Anton"/>
                <a:sym typeface="Anton"/>
              </a:rPr>
              <a:t> </a:t>
            </a:r>
            <a:r>
              <a:rPr lang="en-US" sz="1600" dirty="0">
                <a:solidFill>
                  <a:schemeClr val="bg1"/>
                </a:solidFill>
                <a:latin typeface="Anton" charset="0"/>
              </a:rPr>
              <a:t>– Faculty of Life and Natural Sciences</a:t>
            </a:r>
          </a:p>
          <a:p>
            <a:pPr algn="r">
              <a:lnSpc>
                <a:spcPts val="1625"/>
              </a:lnSpc>
            </a:pPr>
            <a:endParaRPr lang="en-US" sz="1625" spc="81" dirty="0">
              <a:solidFill>
                <a:schemeClr val="bg1"/>
              </a:solidFill>
              <a:latin typeface="Anton"/>
              <a:ea typeface="Anton"/>
              <a:cs typeface="Anton"/>
              <a:sym typeface="Anton"/>
            </a:endParaRPr>
          </a:p>
        </p:txBody>
      </p:sp>
      <p:sp>
        <p:nvSpPr>
          <p:cNvPr id="54" name="TextBox 54"/>
          <p:cNvSpPr txBox="1"/>
          <p:nvPr/>
        </p:nvSpPr>
        <p:spPr>
          <a:xfrm>
            <a:off x="165100" y="2323930"/>
            <a:ext cx="3140787" cy="1225720"/>
          </a:xfrm>
          <a:prstGeom prst="rect">
            <a:avLst/>
          </a:prstGeom>
        </p:spPr>
        <p:txBody>
          <a:bodyPr lIns="0" tIns="0" rIns="0" bIns="0" rtlCol="0" anchor="t">
            <a:spAutoFit/>
          </a:bodyPr>
          <a:lstStyle/>
          <a:p>
            <a:pPr algn="ctr">
              <a:lnSpc>
                <a:spcPct val="150000"/>
              </a:lnSpc>
            </a:pPr>
            <a:r>
              <a:rPr lang="en-US" sz="2800" b="1" dirty="0">
                <a:solidFill>
                  <a:schemeClr val="bg1"/>
                </a:solidFill>
              </a:rPr>
              <a:t>The First National Symposium</a:t>
            </a:r>
            <a:endParaRPr lang="en-US" sz="2800" b="1" spc="75" dirty="0">
              <a:solidFill>
                <a:schemeClr val="bg1"/>
              </a:solidFill>
              <a:latin typeface="Anton"/>
              <a:ea typeface="Anton"/>
              <a:cs typeface="Anton"/>
              <a:sym typeface="Anton"/>
            </a:endParaRPr>
          </a:p>
        </p:txBody>
      </p:sp>
      <p:sp>
        <p:nvSpPr>
          <p:cNvPr id="55" name="TextBox 55"/>
          <p:cNvSpPr txBox="1"/>
          <p:nvPr/>
        </p:nvSpPr>
        <p:spPr>
          <a:xfrm>
            <a:off x="927100" y="5683250"/>
            <a:ext cx="1752600" cy="564257"/>
          </a:xfrm>
          <a:prstGeom prst="rect">
            <a:avLst/>
          </a:prstGeom>
        </p:spPr>
        <p:txBody>
          <a:bodyPr wrap="square" lIns="0" tIns="0" rIns="0" bIns="0" rtlCol="0" anchor="t">
            <a:spAutoFit/>
          </a:bodyPr>
          <a:lstStyle/>
          <a:p>
            <a:pPr algn="l">
              <a:lnSpc>
                <a:spcPts val="2155"/>
              </a:lnSpc>
            </a:pPr>
            <a:r>
              <a:rPr lang="en-US" sz="1795" dirty="0">
                <a:solidFill>
                  <a:srgbClr val="153C60"/>
                </a:solidFill>
                <a:latin typeface="Anton"/>
                <a:ea typeface="Anton"/>
                <a:cs typeface="Anton"/>
                <a:sym typeface="Anton"/>
              </a:rPr>
              <a:t>15 December, 2026</a:t>
            </a:r>
          </a:p>
          <a:p>
            <a:pPr algn="l">
              <a:lnSpc>
                <a:spcPts val="2155"/>
              </a:lnSpc>
            </a:pPr>
            <a:endParaRPr lang="en-US" sz="1795" dirty="0">
              <a:solidFill>
                <a:srgbClr val="153C60"/>
              </a:solidFill>
              <a:latin typeface="Anton"/>
              <a:ea typeface="Anton"/>
              <a:cs typeface="Anton"/>
              <a:sym typeface="Anton"/>
            </a:endParaRPr>
          </a:p>
        </p:txBody>
      </p:sp>
      <p:sp>
        <p:nvSpPr>
          <p:cNvPr id="58" name="TextBox 58"/>
          <p:cNvSpPr txBox="1"/>
          <p:nvPr/>
        </p:nvSpPr>
        <p:spPr>
          <a:xfrm>
            <a:off x="88900" y="4159250"/>
            <a:ext cx="3581400" cy="692497"/>
          </a:xfrm>
          <a:prstGeom prst="rect">
            <a:avLst/>
          </a:prstGeom>
          <a:effectLst>
            <a:reflection blurRad="6350" stA="50000" endA="300" endPos="55500" dist="101600" dir="5400000" sy="-100000" algn="bl" rotWithShape="0"/>
          </a:effectLst>
        </p:spPr>
        <p:txBody>
          <a:bodyPr wrap="square" lIns="0" tIns="0" rIns="0" bIns="0" rtlCol="0" anchor="t">
            <a:spAutoFit/>
          </a:bodyPr>
          <a:lstStyle/>
          <a:p>
            <a:pPr algn="ctr">
              <a:lnSpc>
                <a:spcPts val="2710"/>
              </a:lnSpc>
            </a:pPr>
            <a:r>
              <a:rPr lang="en-US" sz="3200" spc="135" dirty="0">
                <a:solidFill>
                  <a:srgbClr val="409C69"/>
                </a:solidFill>
                <a:latin typeface="Anton"/>
                <a:ea typeface="Anton"/>
                <a:cs typeface="Anton"/>
                <a:sym typeface="Anton"/>
              </a:rPr>
              <a:t>HEALTH AND ENVIRONMENT</a:t>
            </a:r>
          </a:p>
        </p:txBody>
      </p:sp>
      <p:sp>
        <p:nvSpPr>
          <p:cNvPr id="60" name="TextBox 60"/>
          <p:cNvSpPr txBox="1"/>
          <p:nvPr/>
        </p:nvSpPr>
        <p:spPr>
          <a:xfrm>
            <a:off x="7327900" y="3244850"/>
            <a:ext cx="3365500" cy="3447098"/>
          </a:xfrm>
          <a:prstGeom prst="rect">
            <a:avLst/>
          </a:prstGeom>
        </p:spPr>
        <p:txBody>
          <a:bodyPr wrap="square" lIns="0" tIns="0" rIns="0" bIns="0" rtlCol="0" anchor="t">
            <a:spAutoFit/>
          </a:bodyPr>
          <a:lstStyle/>
          <a:p>
            <a:pPr algn="ctr">
              <a:defRPr/>
            </a:pPr>
            <a:r>
              <a:rPr lang="en-US" sz="1400" b="1" dirty="0">
                <a:solidFill>
                  <a:schemeClr val="bg1"/>
                </a:solidFill>
              </a:rPr>
              <a:t>The well-being of our planet and the health of its people are tightly connected. This symposium provides a leading venue for narrowing the divide between ecological integrity and public health, tackling the pressing challenges that arise where climate change, pollution, and disease prevention intersect. Attend with leading experts, researchers, and policymakers as we examine integrated approaches intended to strengthen ecosystem resilience and support safe places to live. Together, we will develop the strategies required to reduce environmental risks and secure a thriving future for everyone within a continually shifting global context.</a:t>
            </a:r>
          </a:p>
        </p:txBody>
      </p:sp>
      <p:pic>
        <p:nvPicPr>
          <p:cNvPr id="69" name="Picture 68"/>
          <p:cNvPicPr>
            <a:picLocks noChangeAspect="1"/>
          </p:cNvPicPr>
          <p:nvPr/>
        </p:nvPicPr>
        <p:blipFill>
          <a:blip r:embed="rId7" cstate="print">
            <a:extLst>
              <a:ext uri="{BEBA8EAE-BF5A-486C-A8C5-ECC9F3942E4B}">
                <a14:imgProps xmlns:a14="http://schemas.microsoft.com/office/drawing/2010/main" xmlns="">
                  <a14:imgLayer r:embed="rId8">
                    <a14:imgEffect>
                      <a14:sharpenSoften amount="-25000"/>
                    </a14:imgEffect>
                  </a14:imgLayer>
                </a14:imgProps>
              </a:ext>
              <a:ext uri="{28A0092B-C50C-407E-A947-70E740481C1C}">
                <a14:useLocalDpi xmlns:a14="http://schemas.microsoft.com/office/drawing/2010/main" xmlns="" val="0"/>
              </a:ext>
            </a:extLst>
          </a:blip>
          <a:stretch>
            <a:fillRect/>
          </a:stretch>
        </p:blipFill>
        <p:spPr>
          <a:xfrm>
            <a:off x="3441700" y="3092450"/>
            <a:ext cx="1232574" cy="972698"/>
          </a:xfrm>
          <a:prstGeom prst="rect">
            <a:avLst/>
          </a:prstGeom>
          <a:solidFill>
            <a:srgbClr val="FFFFFF">
              <a:shade val="85000"/>
            </a:srgbClr>
          </a:solidFill>
          <a:ln w="88900" cap="sq">
            <a:noFill/>
            <a:miter lim="800000"/>
            <a:headEnd/>
            <a:tailEnd/>
          </a:ln>
          <a:effectLst/>
          <a:scene3d>
            <a:camera prst="orthographicFront">
              <a:rot lat="0" lon="0" rev="0"/>
            </a:camera>
            <a:lightRig rig="contrasting" dir="t">
              <a:rot lat="0" lon="0" rev="7800000"/>
            </a:lightRig>
          </a:scene3d>
          <a:sp3d>
            <a:bevelT w="139700" h="139700"/>
          </a:sp3d>
        </p:spPr>
      </p:pic>
      <p:pic>
        <p:nvPicPr>
          <p:cNvPr id="71" name="Picture 70"/>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999651" y="4006850"/>
            <a:ext cx="1083173" cy="1183740"/>
          </a:xfrm>
          <a:prstGeom prst="rect">
            <a:avLst/>
          </a:prstGeom>
          <a:solidFill>
            <a:srgbClr val="FFFFFF">
              <a:shade val="85000"/>
            </a:srgbClr>
          </a:solidFill>
          <a:ln w="88900" cap="sq">
            <a:noFill/>
            <a:miter lim="800000"/>
            <a:headEnd/>
            <a:tailEnd/>
          </a:ln>
          <a:effectLst/>
          <a:scene3d>
            <a:camera prst="orthographicFront">
              <a:rot lat="0" lon="0" rev="0"/>
            </a:camera>
            <a:lightRig rig="contrasting" dir="t">
              <a:rot lat="0" lon="0" rev="7800000"/>
            </a:lightRig>
          </a:scene3d>
          <a:sp3d>
            <a:bevelT w="139700" h="139700"/>
          </a:sp3d>
        </p:spPr>
      </p:pic>
      <p:pic>
        <p:nvPicPr>
          <p:cNvPr id="73" name="Picture 72"/>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3444062" y="5315429"/>
            <a:ext cx="1230212" cy="968717"/>
          </a:xfrm>
          <a:prstGeom prst="rect">
            <a:avLst/>
          </a:prstGeom>
          <a:solidFill>
            <a:srgbClr val="FFFFFF">
              <a:shade val="85000"/>
            </a:srgbClr>
          </a:solidFill>
          <a:ln w="88900" cap="sq">
            <a:noFill/>
            <a:miter lim="800000"/>
            <a:headEnd/>
            <a:tailEnd/>
          </a:ln>
          <a:effectLst/>
          <a:scene3d>
            <a:camera prst="orthographicFront">
              <a:rot lat="0" lon="0" rev="0"/>
            </a:camera>
            <a:lightRig rig="contrasting" dir="t">
              <a:rot lat="0" lon="0" rev="7800000"/>
            </a:lightRig>
          </a:scene3d>
          <a:sp3d>
            <a:bevelT w="139700" h="139700"/>
          </a:sp3d>
        </p:spPr>
      </p:pic>
      <p:sp>
        <p:nvSpPr>
          <p:cNvPr id="1025" name="Rectangle 1024"/>
          <p:cNvSpPr>
            <a:spLocks noChangeAspect="1"/>
          </p:cNvSpPr>
          <p:nvPr/>
        </p:nvSpPr>
        <p:spPr>
          <a:xfrm>
            <a:off x="0" y="0"/>
            <a:ext cx="304800" cy="304800"/>
          </a:xfrm>
          <a:prstGeom prst="rect">
            <a:avLst/>
          </a:prstGeom>
          <a:noFill/>
          <a:ln w="9525">
            <a:noFill/>
          </a:ln>
        </p:spPr>
      </p:sp>
      <p:sp>
        <p:nvSpPr>
          <p:cNvPr id="1026" name="Rectangle 1025"/>
          <p:cNvSpPr>
            <a:spLocks noChangeAspect="1"/>
          </p:cNvSpPr>
          <p:nvPr/>
        </p:nvSpPr>
        <p:spPr>
          <a:xfrm>
            <a:off x="0" y="0"/>
            <a:ext cx="304800" cy="304800"/>
          </a:xfrm>
          <a:prstGeom prst="rect">
            <a:avLst/>
          </a:prstGeom>
          <a:noFill/>
          <a:ln w="9525">
            <a:noFill/>
          </a:ln>
        </p:spPr>
      </p:sp>
      <p:sp>
        <p:nvSpPr>
          <p:cNvPr id="61" name="Rectangle 60"/>
          <p:cNvSpPr/>
          <p:nvPr/>
        </p:nvSpPr>
        <p:spPr>
          <a:xfrm>
            <a:off x="850900" y="5988050"/>
            <a:ext cx="2057400" cy="369332"/>
          </a:xfrm>
          <a:prstGeom prst="rect">
            <a:avLst/>
          </a:prstGeom>
        </p:spPr>
        <p:txBody>
          <a:bodyPr wrap="square">
            <a:spAutoFit/>
          </a:bodyPr>
          <a:lstStyle/>
          <a:p>
            <a:r>
              <a:rPr lang="en-US" dirty="0">
                <a:solidFill>
                  <a:schemeClr val="tx2">
                    <a:lumMod val="60000"/>
                    <a:lumOff val="40000"/>
                  </a:schemeClr>
                </a:solidFill>
                <a:latin typeface="Anton" charset="0"/>
              </a:rPr>
              <a:t>In-person seminar</a:t>
            </a:r>
            <a:r>
              <a:rPr lang="en-US" b="1" dirty="0">
                <a:solidFill>
                  <a:schemeClr val="tx2">
                    <a:lumMod val="60000"/>
                    <a:lumOff val="40000"/>
                  </a:schemeClr>
                </a:solidFill>
                <a:latin typeface="Anton" charset="0"/>
              </a:rPr>
              <a:t> </a:t>
            </a:r>
            <a:endParaRPr lang="fr-FR" b="1" dirty="0">
              <a:solidFill>
                <a:schemeClr val="tx2">
                  <a:lumMod val="60000"/>
                  <a:lumOff val="40000"/>
                </a:schemeClr>
              </a:solidFill>
              <a:latin typeface="Anton" charset="0"/>
            </a:endParaRPr>
          </a:p>
        </p:txBody>
      </p:sp>
      <p:sp>
        <p:nvSpPr>
          <p:cNvPr id="59" name="TextBox 41"/>
          <p:cNvSpPr txBox="1"/>
          <p:nvPr/>
        </p:nvSpPr>
        <p:spPr>
          <a:xfrm>
            <a:off x="7632700" y="958850"/>
            <a:ext cx="3048000" cy="243656"/>
          </a:xfrm>
          <a:prstGeom prst="rect">
            <a:avLst/>
          </a:prstGeom>
        </p:spPr>
        <p:txBody>
          <a:bodyPr wrap="square" lIns="0" tIns="0" rIns="0" bIns="0" rtlCol="0" anchor="t">
            <a:spAutoFit/>
          </a:bodyPr>
          <a:lstStyle/>
          <a:p>
            <a:pPr algn="l">
              <a:lnSpc>
                <a:spcPts val="1910"/>
              </a:lnSpc>
            </a:pPr>
            <a:r>
              <a:rPr lang="en-US" sz="1910" spc="95" dirty="0">
                <a:solidFill>
                  <a:schemeClr val="accent6"/>
                </a:solidFill>
                <a:latin typeface="Anton"/>
                <a:ea typeface="Anton"/>
                <a:cs typeface="Anton"/>
                <a:sym typeface="Anton"/>
              </a:rPr>
              <a:t>HONORARY vice PRESIDENTS</a:t>
            </a:r>
          </a:p>
        </p:txBody>
      </p:sp>
      <p:sp>
        <p:nvSpPr>
          <p:cNvPr id="62" name="TextBox 42"/>
          <p:cNvSpPr txBox="1"/>
          <p:nvPr/>
        </p:nvSpPr>
        <p:spPr>
          <a:xfrm>
            <a:off x="7632700" y="501650"/>
            <a:ext cx="2438400" cy="333425"/>
          </a:xfrm>
          <a:prstGeom prst="rect">
            <a:avLst/>
          </a:prstGeom>
        </p:spPr>
        <p:txBody>
          <a:bodyPr wrap="square" lIns="0" tIns="0" rIns="0" bIns="0" rtlCol="0" anchor="t">
            <a:spAutoFit/>
          </a:bodyPr>
          <a:lstStyle/>
          <a:p>
            <a:pPr algn="ctr">
              <a:lnSpc>
                <a:spcPts val="1330"/>
              </a:lnSpc>
            </a:pPr>
            <a:r>
              <a:rPr lang="en-US" sz="1330" spc="66" dirty="0">
                <a:solidFill>
                  <a:srgbClr val="FFFFFF"/>
                </a:solidFill>
                <a:latin typeface="Anton"/>
                <a:ea typeface="Anton"/>
                <a:cs typeface="Anton"/>
                <a:sym typeface="Anton"/>
              </a:rPr>
              <a:t>PR. ABDELOUAHED CHALA, UNIVERSITY RECTOR </a:t>
            </a:r>
          </a:p>
        </p:txBody>
      </p:sp>
      <p:sp>
        <p:nvSpPr>
          <p:cNvPr id="67" name="TextBox 45"/>
          <p:cNvSpPr txBox="1"/>
          <p:nvPr/>
        </p:nvSpPr>
        <p:spPr>
          <a:xfrm>
            <a:off x="7861300" y="1360238"/>
            <a:ext cx="2040292" cy="360612"/>
          </a:xfrm>
          <a:prstGeom prst="rect">
            <a:avLst/>
          </a:prstGeom>
        </p:spPr>
        <p:txBody>
          <a:bodyPr lIns="0" tIns="0" rIns="0" bIns="0" rtlCol="0" anchor="t">
            <a:spAutoFit/>
          </a:bodyPr>
          <a:lstStyle/>
          <a:p>
            <a:pPr algn="ctr">
              <a:lnSpc>
                <a:spcPts val="1380"/>
              </a:lnSpc>
            </a:pPr>
            <a:r>
              <a:rPr lang="en-US" sz="1380" spc="68" dirty="0">
                <a:solidFill>
                  <a:srgbClr val="FFFFFF"/>
                </a:solidFill>
                <a:latin typeface="Anton"/>
                <a:ea typeface="Anton"/>
                <a:cs typeface="Anton"/>
                <a:sym typeface="Anton"/>
              </a:rPr>
              <a:t>PR. ABBOUDI ABDELAZIZ, DEAN OF SNV FACULTY</a:t>
            </a:r>
          </a:p>
        </p:txBody>
      </p:sp>
      <p:sp>
        <p:nvSpPr>
          <p:cNvPr id="68" name="TextBox 46"/>
          <p:cNvSpPr txBox="1"/>
          <p:nvPr/>
        </p:nvSpPr>
        <p:spPr>
          <a:xfrm>
            <a:off x="7480300" y="1873250"/>
            <a:ext cx="2766999" cy="233334"/>
          </a:xfrm>
          <a:prstGeom prst="rect">
            <a:avLst/>
          </a:prstGeom>
        </p:spPr>
        <p:txBody>
          <a:bodyPr lIns="0" tIns="0" rIns="0" bIns="0" rtlCol="0" anchor="t">
            <a:spAutoFit/>
          </a:bodyPr>
          <a:lstStyle/>
          <a:p>
            <a:pPr algn="ctr">
              <a:lnSpc>
                <a:spcPts val="1790"/>
              </a:lnSpc>
            </a:pPr>
            <a:r>
              <a:rPr lang="en-US" sz="1790" spc="89" dirty="0">
                <a:solidFill>
                  <a:schemeClr val="accent6"/>
                </a:solidFill>
                <a:latin typeface="Anton"/>
                <a:ea typeface="Anton"/>
                <a:cs typeface="Anton"/>
                <a:sym typeface="Anton"/>
              </a:rPr>
              <a:t>CONFERENCE PRESIDENT</a:t>
            </a:r>
          </a:p>
        </p:txBody>
      </p:sp>
      <p:sp>
        <p:nvSpPr>
          <p:cNvPr id="70" name="TextBox 47"/>
          <p:cNvSpPr txBox="1"/>
          <p:nvPr/>
        </p:nvSpPr>
        <p:spPr>
          <a:xfrm>
            <a:off x="7328604" y="2254250"/>
            <a:ext cx="3364796" cy="203169"/>
          </a:xfrm>
          <a:prstGeom prst="rect">
            <a:avLst/>
          </a:prstGeom>
        </p:spPr>
        <p:txBody>
          <a:bodyPr lIns="0" tIns="0" rIns="0" bIns="0" rtlCol="0" anchor="t">
            <a:spAutoFit/>
          </a:bodyPr>
          <a:lstStyle/>
          <a:p>
            <a:pPr algn="ctr">
              <a:lnSpc>
                <a:spcPts val="1590"/>
              </a:lnSpc>
            </a:pPr>
            <a:r>
              <a:rPr lang="en-US" sz="1590" spc="79" dirty="0">
                <a:solidFill>
                  <a:srgbClr val="FFFFFF"/>
                </a:solidFill>
                <a:latin typeface="Anton"/>
                <a:ea typeface="Anton"/>
                <a:cs typeface="Anton"/>
                <a:sym typeface="Anton"/>
              </a:rPr>
              <a:t>DR. SEDRATI ABDENNOUR</a:t>
            </a:r>
          </a:p>
        </p:txBody>
      </p:sp>
      <p:cxnSp>
        <p:nvCxnSpPr>
          <p:cNvPr id="74" name="Connecteur droit 73"/>
          <p:cNvCxnSpPr/>
          <p:nvPr/>
        </p:nvCxnSpPr>
        <p:spPr>
          <a:xfrm>
            <a:off x="7708900" y="2635250"/>
            <a:ext cx="2514600" cy="1588"/>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56" name="TextBox 41"/>
          <p:cNvSpPr txBox="1"/>
          <p:nvPr/>
        </p:nvSpPr>
        <p:spPr>
          <a:xfrm>
            <a:off x="7861300" y="178459"/>
            <a:ext cx="2590800" cy="246991"/>
          </a:xfrm>
          <a:prstGeom prst="rect">
            <a:avLst/>
          </a:prstGeom>
        </p:spPr>
        <p:txBody>
          <a:bodyPr wrap="square" lIns="0" tIns="0" rIns="0" bIns="0" rtlCol="0" anchor="t">
            <a:spAutoFit/>
          </a:bodyPr>
          <a:lstStyle/>
          <a:p>
            <a:pPr algn="l">
              <a:lnSpc>
                <a:spcPts val="1910"/>
              </a:lnSpc>
            </a:pPr>
            <a:r>
              <a:rPr lang="en-US" sz="1910" spc="95" dirty="0">
                <a:solidFill>
                  <a:schemeClr val="accent6"/>
                </a:solidFill>
                <a:latin typeface="Anton"/>
                <a:ea typeface="Anton"/>
                <a:cs typeface="Anton"/>
                <a:sym typeface="Anton"/>
              </a:rPr>
              <a:t>HONORARY PRESIDENTS</a:t>
            </a:r>
          </a:p>
        </p:txBody>
      </p:sp>
      <p:sp>
        <p:nvSpPr>
          <p:cNvPr id="7" name="Rectangle 6">
            <a:extLst>
              <a:ext uri="{FF2B5EF4-FFF2-40B4-BE49-F238E27FC236}">
                <a16:creationId xmlns:a16="http://schemas.microsoft.com/office/drawing/2014/main" xmlns="" id="{20436FFD-9DCA-D1A7-8361-BF345546C36C}"/>
              </a:ext>
            </a:extLst>
          </p:cNvPr>
          <p:cNvSpPr/>
          <p:nvPr/>
        </p:nvSpPr>
        <p:spPr>
          <a:xfrm>
            <a:off x="3521432" y="-65249"/>
            <a:ext cx="365806" cy="430887"/>
          </a:xfrm>
          <a:prstGeom prst="rect">
            <a:avLst/>
          </a:prstGeom>
          <a:noFill/>
        </p:spPr>
        <p:txBody>
          <a:bodyPr wrap="none" lIns="91440" tIns="45720" rIns="91440" bIns="45720">
            <a:spAutoFit/>
          </a:bodyPr>
          <a:lstStyle/>
          <a:p>
            <a:pPr algn="ctr"/>
            <a:r>
              <a:rPr lang="en-US" sz="2200" b="0" cap="none" spc="0" dirty="0">
                <a:ln w="0"/>
                <a:solidFill>
                  <a:schemeClr val="accent1">
                    <a:lumMod val="75000"/>
                  </a:schemeClr>
                </a:solidFill>
                <a:effectLst>
                  <a:outerShdw blurRad="38100" dist="19050" dir="2700000" algn="tl" rotWithShape="0">
                    <a:schemeClr val="dk1">
                      <a:alpha val="40000"/>
                    </a:schemeClr>
                  </a:outerShdw>
                </a:effectLst>
              </a:rPr>
              <a:t>U</a:t>
            </a:r>
          </a:p>
        </p:txBody>
      </p:sp>
      <p:sp>
        <p:nvSpPr>
          <p:cNvPr id="8" name="Rectangle 7">
            <a:extLst>
              <a:ext uri="{FF2B5EF4-FFF2-40B4-BE49-F238E27FC236}">
                <a16:creationId xmlns:a16="http://schemas.microsoft.com/office/drawing/2014/main" xmlns="" id="{4B4B3C77-8877-7DF7-E423-1759E9C36260}"/>
              </a:ext>
            </a:extLst>
          </p:cNvPr>
          <p:cNvSpPr/>
          <p:nvPr/>
        </p:nvSpPr>
        <p:spPr>
          <a:xfrm rot="247188">
            <a:off x="3694183" y="-27888"/>
            <a:ext cx="367408" cy="430887"/>
          </a:xfrm>
          <a:prstGeom prst="rect">
            <a:avLst/>
          </a:prstGeom>
          <a:noFill/>
        </p:spPr>
        <p:txBody>
          <a:bodyPr wrap="none" lIns="91440" tIns="45720" rIns="91440" bIns="45720">
            <a:spAutoFit/>
          </a:bodyPr>
          <a:lstStyle/>
          <a:p>
            <a:pPr algn="ctr"/>
            <a:r>
              <a:rPr lang="en-US" sz="2200" b="0" cap="none" spc="0" dirty="0">
                <a:ln w="0"/>
                <a:solidFill>
                  <a:schemeClr val="accent1">
                    <a:lumMod val="75000"/>
                  </a:schemeClr>
                </a:solidFill>
                <a:effectLst>
                  <a:outerShdw blurRad="38100" dist="19050" dir="2700000" algn="tl" rotWithShape="0">
                    <a:schemeClr val="dk1">
                      <a:alpha val="40000"/>
                    </a:schemeClr>
                  </a:outerShdw>
                </a:effectLst>
              </a:rPr>
              <a:t>N</a:t>
            </a:r>
          </a:p>
        </p:txBody>
      </p:sp>
      <p:sp>
        <p:nvSpPr>
          <p:cNvPr id="10" name="Rectangle 9">
            <a:extLst>
              <a:ext uri="{FF2B5EF4-FFF2-40B4-BE49-F238E27FC236}">
                <a16:creationId xmlns:a16="http://schemas.microsoft.com/office/drawing/2014/main" xmlns="" id="{9885EF80-3B6E-1B00-706C-7CDDF182AD99}"/>
              </a:ext>
            </a:extLst>
          </p:cNvPr>
          <p:cNvSpPr/>
          <p:nvPr/>
        </p:nvSpPr>
        <p:spPr>
          <a:xfrm rot="188288">
            <a:off x="3879249" y="11896"/>
            <a:ext cx="255198"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I</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12" name="Rectangle 11">
            <a:extLst>
              <a:ext uri="{FF2B5EF4-FFF2-40B4-BE49-F238E27FC236}">
                <a16:creationId xmlns:a16="http://schemas.microsoft.com/office/drawing/2014/main" xmlns="" id="{9996052C-413F-7402-03CA-D38E5D5A7EEA}"/>
              </a:ext>
            </a:extLst>
          </p:cNvPr>
          <p:cNvSpPr/>
          <p:nvPr/>
        </p:nvSpPr>
        <p:spPr>
          <a:xfrm rot="156773">
            <a:off x="3953845" y="49728"/>
            <a:ext cx="344966"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V</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14" name="Rectangle 13">
            <a:extLst>
              <a:ext uri="{FF2B5EF4-FFF2-40B4-BE49-F238E27FC236}">
                <a16:creationId xmlns:a16="http://schemas.microsoft.com/office/drawing/2014/main" xmlns="" id="{8875C322-3A7D-1B7E-326A-C479966EC5C9}"/>
              </a:ext>
            </a:extLst>
          </p:cNvPr>
          <p:cNvSpPr/>
          <p:nvPr/>
        </p:nvSpPr>
        <p:spPr>
          <a:xfrm>
            <a:off x="4113055" y="86395"/>
            <a:ext cx="322524"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E</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16" name="Rectangle 15">
            <a:extLst>
              <a:ext uri="{FF2B5EF4-FFF2-40B4-BE49-F238E27FC236}">
                <a16:creationId xmlns:a16="http://schemas.microsoft.com/office/drawing/2014/main" xmlns="" id="{E73D87F6-E489-7268-1740-D617A3101BCD}"/>
              </a:ext>
            </a:extLst>
          </p:cNvPr>
          <p:cNvSpPr/>
          <p:nvPr/>
        </p:nvSpPr>
        <p:spPr>
          <a:xfrm>
            <a:off x="4254540" y="147870"/>
            <a:ext cx="338554"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R</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19" name="Rectangle 18">
            <a:extLst>
              <a:ext uri="{FF2B5EF4-FFF2-40B4-BE49-F238E27FC236}">
                <a16:creationId xmlns:a16="http://schemas.microsoft.com/office/drawing/2014/main" xmlns="" id="{97E59181-9703-3099-D4F5-ABE24E46AEF1}"/>
              </a:ext>
            </a:extLst>
          </p:cNvPr>
          <p:cNvSpPr/>
          <p:nvPr/>
        </p:nvSpPr>
        <p:spPr>
          <a:xfrm rot="21404626">
            <a:off x="4407897" y="186368"/>
            <a:ext cx="314510" cy="430887"/>
          </a:xfrm>
          <a:prstGeom prst="rect">
            <a:avLst/>
          </a:prstGeom>
          <a:noFill/>
        </p:spPr>
        <p:txBody>
          <a:bodyPr wrap="none" lIns="91440" tIns="45720" rIns="91440" bIns="45720">
            <a:spAutoFit/>
          </a:bodyPr>
          <a:lstStyle/>
          <a:p>
            <a:pPr algn="ctr"/>
            <a:r>
              <a:rPr lang="en-US" sz="2200" b="0" cap="none" spc="0" dirty="0">
                <a:ln w="0"/>
                <a:solidFill>
                  <a:schemeClr val="accent1">
                    <a:lumMod val="75000"/>
                  </a:schemeClr>
                </a:solidFill>
                <a:effectLst>
                  <a:outerShdw blurRad="38100" dist="19050" dir="2700000" algn="tl" rotWithShape="0">
                    <a:schemeClr val="dk1">
                      <a:alpha val="40000"/>
                    </a:schemeClr>
                  </a:outerShdw>
                </a:effectLst>
              </a:rPr>
              <a:t>S</a:t>
            </a:r>
          </a:p>
        </p:txBody>
      </p:sp>
      <p:sp>
        <p:nvSpPr>
          <p:cNvPr id="27" name="Rectangle 26">
            <a:extLst>
              <a:ext uri="{FF2B5EF4-FFF2-40B4-BE49-F238E27FC236}">
                <a16:creationId xmlns:a16="http://schemas.microsoft.com/office/drawing/2014/main" xmlns="" id="{294B105E-DFCF-28C1-276B-2874A7B1B064}"/>
              </a:ext>
            </a:extLst>
          </p:cNvPr>
          <p:cNvSpPr/>
          <p:nvPr/>
        </p:nvSpPr>
        <p:spPr>
          <a:xfrm rot="219380">
            <a:off x="4628362" y="309260"/>
            <a:ext cx="322524"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Y</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29" name="Rectangle 28">
            <a:extLst>
              <a:ext uri="{FF2B5EF4-FFF2-40B4-BE49-F238E27FC236}">
                <a16:creationId xmlns:a16="http://schemas.microsoft.com/office/drawing/2014/main" xmlns="" id="{3F33FC25-70D1-D5D5-E172-9E8325373C5A}"/>
              </a:ext>
            </a:extLst>
          </p:cNvPr>
          <p:cNvSpPr/>
          <p:nvPr/>
        </p:nvSpPr>
        <p:spPr>
          <a:xfrm rot="21402323">
            <a:off x="4555407" y="241517"/>
            <a:ext cx="261611" cy="461665"/>
          </a:xfrm>
          <a:prstGeom prst="rect">
            <a:avLst/>
          </a:prstGeom>
          <a:noFill/>
        </p:spPr>
        <p:txBody>
          <a:bodyPr wrap="none" lIns="91440" tIns="45720" rIns="91440" bIns="45720">
            <a:spAutoFit/>
          </a:bodyPr>
          <a:lstStyle/>
          <a:p>
            <a:pPr algn="ctr"/>
            <a:r>
              <a:rPr lang="en-US" sz="2400" b="0" cap="none" spc="0" dirty="0">
                <a:ln w="0"/>
                <a:solidFill>
                  <a:schemeClr val="accent1">
                    <a:lumMod val="75000"/>
                  </a:schemeClr>
                </a:solidFill>
                <a:effectLst>
                  <a:outerShdw blurRad="38100" dist="19050" dir="2700000" algn="tl" rotWithShape="0">
                    <a:schemeClr val="dk1">
                      <a:alpha val="40000"/>
                    </a:schemeClr>
                  </a:outerShdw>
                </a:effectLst>
              </a:rPr>
              <a:t>I</a:t>
            </a:r>
          </a:p>
        </p:txBody>
      </p:sp>
      <p:sp>
        <p:nvSpPr>
          <p:cNvPr id="31" name="Rectangle 30">
            <a:extLst>
              <a:ext uri="{FF2B5EF4-FFF2-40B4-BE49-F238E27FC236}">
                <a16:creationId xmlns:a16="http://schemas.microsoft.com/office/drawing/2014/main" xmlns="" id="{5B1DDBC5-3DC9-2D1D-FA98-09F8E6AE14E8}"/>
              </a:ext>
            </a:extLst>
          </p:cNvPr>
          <p:cNvSpPr/>
          <p:nvPr/>
        </p:nvSpPr>
        <p:spPr>
          <a:xfrm>
            <a:off x="841488" y="-103761"/>
            <a:ext cx="348172" cy="430887"/>
          </a:xfrm>
          <a:prstGeom prst="rect">
            <a:avLst/>
          </a:prstGeom>
          <a:noFill/>
          <a:effectLst>
            <a:glow rad="203200">
              <a:schemeClr val="tx1">
                <a:alpha val="40000"/>
              </a:schemeClr>
            </a:glow>
            <a:reflection blurRad="6350" stA="50000" endA="300" endPos="55500" dist="50800" dir="5400000" sy="-100000" algn="bl" rotWithShape="0"/>
            <a:softEdge rad="31750"/>
          </a:effectLst>
          <a:scene3d>
            <a:camera prst="orthographicFront"/>
            <a:lightRig rig="threePt" dir="t"/>
          </a:scene3d>
          <a:sp3d prstMaterial="meta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A</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38" name="Rectangle 37">
            <a:extLst>
              <a:ext uri="{FF2B5EF4-FFF2-40B4-BE49-F238E27FC236}">
                <a16:creationId xmlns:a16="http://schemas.microsoft.com/office/drawing/2014/main" xmlns="" id="{29609619-CDDB-CB10-7764-90A1A23A384B}"/>
              </a:ext>
            </a:extLst>
          </p:cNvPr>
          <p:cNvSpPr/>
          <p:nvPr/>
        </p:nvSpPr>
        <p:spPr>
          <a:xfrm rot="712556">
            <a:off x="1026348" y="-107255"/>
            <a:ext cx="338554" cy="430887"/>
          </a:xfrm>
          <a:prstGeom prst="rect">
            <a:avLst/>
          </a:prstGeom>
          <a:noFill/>
          <a:effectLst>
            <a:reflection blurRad="6350" stA="50000" endA="300" endPos="55500" dist="50800" dir="5400000" sy="-100000" algn="bl" rotWithShape="0"/>
          </a:effectLst>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B</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42" name="Rectangle 41">
            <a:extLst>
              <a:ext uri="{FF2B5EF4-FFF2-40B4-BE49-F238E27FC236}">
                <a16:creationId xmlns:a16="http://schemas.microsoft.com/office/drawing/2014/main" xmlns="" id="{2CD408B9-4642-B6EB-0CEE-E9B9BDFD481C}"/>
              </a:ext>
            </a:extLst>
          </p:cNvPr>
          <p:cNvSpPr/>
          <p:nvPr/>
        </p:nvSpPr>
        <p:spPr>
          <a:xfrm rot="730706">
            <a:off x="1186507" y="-38128"/>
            <a:ext cx="338554"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B</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44" name="Rectangle 43">
            <a:extLst>
              <a:ext uri="{FF2B5EF4-FFF2-40B4-BE49-F238E27FC236}">
                <a16:creationId xmlns:a16="http://schemas.microsoft.com/office/drawing/2014/main" xmlns="" id="{A82E8645-996F-291F-D042-74B89B83AEDA}"/>
              </a:ext>
            </a:extLst>
          </p:cNvPr>
          <p:cNvSpPr/>
          <p:nvPr/>
        </p:nvSpPr>
        <p:spPr>
          <a:xfrm rot="491322">
            <a:off x="1345405" y="-32082"/>
            <a:ext cx="322524"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E</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63" name="Rectangle 62">
            <a:extLst>
              <a:ext uri="{FF2B5EF4-FFF2-40B4-BE49-F238E27FC236}">
                <a16:creationId xmlns:a16="http://schemas.microsoft.com/office/drawing/2014/main" xmlns="" id="{1C4C9202-0A70-194C-D56B-AEA45CB3B4FD}"/>
              </a:ext>
            </a:extLst>
          </p:cNvPr>
          <p:cNvSpPr/>
          <p:nvPr/>
        </p:nvSpPr>
        <p:spPr>
          <a:xfrm rot="730706">
            <a:off x="1495981" y="6096"/>
            <a:ext cx="314510"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S</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65" name="Rectangle 64">
            <a:extLst>
              <a:ext uri="{FF2B5EF4-FFF2-40B4-BE49-F238E27FC236}">
                <a16:creationId xmlns:a16="http://schemas.microsoft.com/office/drawing/2014/main" xmlns="" id="{6B001219-8A75-BE81-849F-4FF8F1864795}"/>
              </a:ext>
            </a:extLst>
          </p:cNvPr>
          <p:cNvSpPr/>
          <p:nvPr/>
        </p:nvSpPr>
        <p:spPr>
          <a:xfrm>
            <a:off x="1824494" y="102567"/>
            <a:ext cx="303289"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L</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72" name="Rectangle 71">
            <a:extLst>
              <a:ext uri="{FF2B5EF4-FFF2-40B4-BE49-F238E27FC236}">
                <a16:creationId xmlns:a16="http://schemas.microsoft.com/office/drawing/2014/main" xmlns="" id="{4CEECA9C-597C-98D7-DC6A-D1CC1F792D27}"/>
              </a:ext>
            </a:extLst>
          </p:cNvPr>
          <p:cNvSpPr/>
          <p:nvPr/>
        </p:nvSpPr>
        <p:spPr>
          <a:xfrm>
            <a:off x="1954524" y="111197"/>
            <a:ext cx="348172" cy="430887"/>
          </a:xfrm>
          <a:prstGeom prst="rect">
            <a:avLst/>
          </a:prstGeom>
          <a:noFill/>
        </p:spPr>
        <p:txBody>
          <a:bodyPr wrap="none" lIns="91440" tIns="45720" rIns="91440" bIns="45720">
            <a:spAutoFit/>
          </a:bodyPr>
          <a:lstStyle/>
          <a:p>
            <a:pPr algn="ctr"/>
            <a:r>
              <a:rPr lang="en-US" sz="2200" b="0" cap="none" spc="0" dirty="0">
                <a:ln w="0"/>
                <a:solidFill>
                  <a:schemeClr val="accent1">
                    <a:lumMod val="75000"/>
                  </a:schemeClr>
                </a:solidFill>
                <a:effectLst>
                  <a:outerShdw blurRad="38100" dist="19050" dir="2700000" algn="tl" rotWithShape="0">
                    <a:schemeClr val="dk1">
                      <a:alpha val="40000"/>
                    </a:schemeClr>
                  </a:outerShdw>
                </a:effectLst>
              </a:rPr>
              <a:t>A</a:t>
            </a:r>
          </a:p>
        </p:txBody>
      </p:sp>
      <p:sp>
        <p:nvSpPr>
          <p:cNvPr id="77" name="Rectangle 76">
            <a:extLst>
              <a:ext uri="{FF2B5EF4-FFF2-40B4-BE49-F238E27FC236}">
                <a16:creationId xmlns:a16="http://schemas.microsoft.com/office/drawing/2014/main" xmlns="" id="{5E728D4C-35F3-EDFC-FF98-8523AA001BA5}"/>
              </a:ext>
            </a:extLst>
          </p:cNvPr>
          <p:cNvSpPr/>
          <p:nvPr/>
        </p:nvSpPr>
        <p:spPr>
          <a:xfrm>
            <a:off x="2153356" y="135207"/>
            <a:ext cx="362600"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G</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79" name="Rectangle 78">
            <a:extLst>
              <a:ext uri="{FF2B5EF4-FFF2-40B4-BE49-F238E27FC236}">
                <a16:creationId xmlns:a16="http://schemas.microsoft.com/office/drawing/2014/main" xmlns="" id="{1E123600-72F1-EFDE-06ED-0DFD8878CBCE}"/>
              </a:ext>
            </a:extLst>
          </p:cNvPr>
          <p:cNvSpPr/>
          <p:nvPr/>
        </p:nvSpPr>
        <p:spPr>
          <a:xfrm>
            <a:off x="2336779" y="151724"/>
            <a:ext cx="360996" cy="430887"/>
          </a:xfrm>
          <a:prstGeom prst="rect">
            <a:avLst/>
          </a:prstGeom>
          <a:noFill/>
        </p:spPr>
        <p:txBody>
          <a:bodyPr wrap="none" lIns="91440" tIns="45720" rIns="91440" bIns="45720">
            <a:spAutoFit/>
          </a:bodyPr>
          <a:lstStyle/>
          <a:p>
            <a:pPr algn="ctr"/>
            <a:r>
              <a:rPr lang="en-US" sz="2200" b="0" cap="none" spc="0" dirty="0">
                <a:ln w="0"/>
                <a:solidFill>
                  <a:schemeClr val="accent1">
                    <a:lumMod val="75000"/>
                  </a:schemeClr>
                </a:solidFill>
                <a:effectLst>
                  <a:outerShdw blurRad="38100" dist="19050" dir="2700000" algn="tl" rotWithShape="0">
                    <a:schemeClr val="dk1">
                      <a:alpha val="40000"/>
                    </a:schemeClr>
                  </a:outerShdw>
                </a:effectLst>
              </a:rPr>
              <a:t>H</a:t>
            </a:r>
          </a:p>
        </p:txBody>
      </p:sp>
      <p:sp>
        <p:nvSpPr>
          <p:cNvPr id="81" name="Rectangle 80">
            <a:extLst>
              <a:ext uri="{FF2B5EF4-FFF2-40B4-BE49-F238E27FC236}">
                <a16:creationId xmlns:a16="http://schemas.microsoft.com/office/drawing/2014/main" xmlns="" id="{6970F5BF-FEAE-26D9-A478-95DF9EDD94D6}"/>
              </a:ext>
            </a:extLst>
          </p:cNvPr>
          <p:cNvSpPr/>
          <p:nvPr/>
        </p:nvSpPr>
        <p:spPr>
          <a:xfrm rot="21101711">
            <a:off x="2521446" y="96178"/>
            <a:ext cx="338554"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R</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83" name="Rectangle 82">
            <a:extLst>
              <a:ext uri="{FF2B5EF4-FFF2-40B4-BE49-F238E27FC236}">
                <a16:creationId xmlns:a16="http://schemas.microsoft.com/office/drawing/2014/main" xmlns="" id="{6C06CE8B-C9E3-D446-EAFC-5AAA3B259A59}"/>
              </a:ext>
            </a:extLst>
          </p:cNvPr>
          <p:cNvSpPr/>
          <p:nvPr/>
        </p:nvSpPr>
        <p:spPr>
          <a:xfrm rot="20440524">
            <a:off x="2659833" y="66023"/>
            <a:ext cx="372218"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O</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85" name="Rectangle 84">
            <a:extLst>
              <a:ext uri="{FF2B5EF4-FFF2-40B4-BE49-F238E27FC236}">
                <a16:creationId xmlns:a16="http://schemas.microsoft.com/office/drawing/2014/main" xmlns="" id="{0F4E9EFD-5E4C-57C6-D8B9-2260EB895A3B}"/>
              </a:ext>
            </a:extLst>
          </p:cNvPr>
          <p:cNvSpPr/>
          <p:nvPr/>
        </p:nvSpPr>
        <p:spPr>
          <a:xfrm rot="20469493">
            <a:off x="2858248" y="26369"/>
            <a:ext cx="365806"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U</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87" name="Rectangle 86">
            <a:extLst>
              <a:ext uri="{FF2B5EF4-FFF2-40B4-BE49-F238E27FC236}">
                <a16:creationId xmlns:a16="http://schemas.microsoft.com/office/drawing/2014/main" xmlns="" id="{398B843E-6683-02EF-3F36-84EC1D09F852}"/>
              </a:ext>
            </a:extLst>
          </p:cNvPr>
          <p:cNvSpPr/>
          <p:nvPr/>
        </p:nvSpPr>
        <p:spPr>
          <a:xfrm rot="730706">
            <a:off x="3059895" y="6095"/>
            <a:ext cx="338554"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R</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89" name="Rectangle 88">
            <a:extLst>
              <a:ext uri="{FF2B5EF4-FFF2-40B4-BE49-F238E27FC236}">
                <a16:creationId xmlns:a16="http://schemas.microsoft.com/office/drawing/2014/main" xmlns="" id="{07F1082F-B7AA-A43A-92E8-17C561677800}"/>
              </a:ext>
            </a:extLst>
          </p:cNvPr>
          <p:cNvSpPr/>
          <p:nvPr/>
        </p:nvSpPr>
        <p:spPr>
          <a:xfrm rot="20324741">
            <a:off x="5216329" y="321430"/>
            <a:ext cx="330539"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K</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91" name="Rectangle 90">
            <a:extLst>
              <a:ext uri="{FF2B5EF4-FFF2-40B4-BE49-F238E27FC236}">
                <a16:creationId xmlns:a16="http://schemas.microsoft.com/office/drawing/2014/main" xmlns="" id="{048C37C4-A917-C72D-12F4-5C26AB074862}"/>
              </a:ext>
            </a:extLst>
          </p:cNvPr>
          <p:cNvSpPr/>
          <p:nvPr/>
        </p:nvSpPr>
        <p:spPr>
          <a:xfrm rot="20100977">
            <a:off x="5363798" y="256733"/>
            <a:ext cx="360996"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H</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93" name="Rectangle 92">
            <a:extLst>
              <a:ext uri="{FF2B5EF4-FFF2-40B4-BE49-F238E27FC236}">
                <a16:creationId xmlns:a16="http://schemas.microsoft.com/office/drawing/2014/main" xmlns="" id="{5D979046-7FAB-B470-321E-17EBE5D9D898}"/>
              </a:ext>
            </a:extLst>
          </p:cNvPr>
          <p:cNvSpPr/>
          <p:nvPr/>
        </p:nvSpPr>
        <p:spPr>
          <a:xfrm rot="20696026">
            <a:off x="5549749" y="227883"/>
            <a:ext cx="322524"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E</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95" name="Rectangle 94">
            <a:extLst>
              <a:ext uri="{FF2B5EF4-FFF2-40B4-BE49-F238E27FC236}">
                <a16:creationId xmlns:a16="http://schemas.microsoft.com/office/drawing/2014/main" xmlns="" id="{AFE94AD6-3661-7205-3B37-EA9AF4554DCF}"/>
              </a:ext>
            </a:extLst>
          </p:cNvPr>
          <p:cNvSpPr/>
          <p:nvPr/>
        </p:nvSpPr>
        <p:spPr>
          <a:xfrm rot="21190218">
            <a:off x="5711838" y="182336"/>
            <a:ext cx="367408" cy="430887"/>
          </a:xfrm>
          <a:prstGeom prst="rect">
            <a:avLst/>
          </a:prstGeom>
          <a:noFill/>
        </p:spPr>
        <p:txBody>
          <a:bodyPr wrap="none" lIns="91440" tIns="45720" rIns="91440" bIns="45720">
            <a:spAutoFit/>
          </a:bodyPr>
          <a:lstStyle/>
          <a:p>
            <a:pPr algn="ctr"/>
            <a:r>
              <a:rPr lang="en-US" sz="2200" b="0" cap="none" spc="0" dirty="0">
                <a:ln w="0"/>
                <a:solidFill>
                  <a:schemeClr val="accent1">
                    <a:lumMod val="75000"/>
                  </a:schemeClr>
                </a:solidFill>
                <a:effectLst>
                  <a:outerShdw blurRad="38100" dist="19050" dir="2700000" algn="tl" rotWithShape="0">
                    <a:schemeClr val="dk1">
                      <a:alpha val="40000"/>
                    </a:schemeClr>
                  </a:outerShdw>
                </a:effectLst>
              </a:rPr>
              <a:t>N</a:t>
            </a:r>
          </a:p>
        </p:txBody>
      </p:sp>
      <p:sp>
        <p:nvSpPr>
          <p:cNvPr id="97" name="Rectangle 96">
            <a:extLst>
              <a:ext uri="{FF2B5EF4-FFF2-40B4-BE49-F238E27FC236}">
                <a16:creationId xmlns:a16="http://schemas.microsoft.com/office/drawing/2014/main" xmlns="" id="{966250D7-63D6-6C30-CC2E-544651E036AD}"/>
              </a:ext>
            </a:extLst>
          </p:cNvPr>
          <p:cNvSpPr/>
          <p:nvPr/>
        </p:nvSpPr>
        <p:spPr>
          <a:xfrm rot="730706">
            <a:off x="5905676" y="160300"/>
            <a:ext cx="335348"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C</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99" name="Rectangle 98">
            <a:extLst>
              <a:ext uri="{FF2B5EF4-FFF2-40B4-BE49-F238E27FC236}">
                <a16:creationId xmlns:a16="http://schemas.microsoft.com/office/drawing/2014/main" xmlns="" id="{7ECBDFA3-44E2-5BD2-875D-4B74DA1BA9C8}"/>
              </a:ext>
            </a:extLst>
          </p:cNvPr>
          <p:cNvSpPr/>
          <p:nvPr/>
        </p:nvSpPr>
        <p:spPr>
          <a:xfrm rot="730706">
            <a:off x="6053788" y="202097"/>
            <a:ext cx="360996"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H</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101" name="Rectangle 100">
            <a:extLst>
              <a:ext uri="{FF2B5EF4-FFF2-40B4-BE49-F238E27FC236}">
                <a16:creationId xmlns:a16="http://schemas.microsoft.com/office/drawing/2014/main" xmlns="" id="{D4A67FD4-C2E6-C451-B29A-8391CB18870C}"/>
              </a:ext>
            </a:extLst>
          </p:cNvPr>
          <p:cNvSpPr/>
          <p:nvPr/>
        </p:nvSpPr>
        <p:spPr>
          <a:xfrm rot="21105879">
            <a:off x="6253477" y="183680"/>
            <a:ext cx="322524"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E</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103" name="Rectangle 102">
            <a:extLst>
              <a:ext uri="{FF2B5EF4-FFF2-40B4-BE49-F238E27FC236}">
                <a16:creationId xmlns:a16="http://schemas.microsoft.com/office/drawing/2014/main" xmlns="" id="{3B09BC02-A3B6-5593-D461-BC6F79138CCA}"/>
              </a:ext>
            </a:extLst>
          </p:cNvPr>
          <p:cNvSpPr/>
          <p:nvPr/>
        </p:nvSpPr>
        <p:spPr>
          <a:xfrm rot="20844751">
            <a:off x="6389593" y="147476"/>
            <a:ext cx="303288"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L</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105" name="Rectangle 104">
            <a:extLst>
              <a:ext uri="{FF2B5EF4-FFF2-40B4-BE49-F238E27FC236}">
                <a16:creationId xmlns:a16="http://schemas.microsoft.com/office/drawing/2014/main" xmlns="" id="{4C4C331D-C9A4-5D06-4761-0FA6B0D68A1D}"/>
              </a:ext>
            </a:extLst>
          </p:cNvPr>
          <p:cNvSpPr/>
          <p:nvPr/>
        </p:nvSpPr>
        <p:spPr>
          <a:xfrm rot="21248056">
            <a:off x="6541237" y="115472"/>
            <a:ext cx="348172" cy="430887"/>
          </a:xfrm>
          <a:prstGeom prst="rect">
            <a:avLst/>
          </a:prstGeom>
          <a:noFill/>
        </p:spPr>
        <p:txBody>
          <a:bodyPr wrap="none" lIns="91440" tIns="45720" rIns="91440" bIns="45720">
            <a:spAutoFit/>
          </a:bodyPr>
          <a:lstStyle/>
          <a:p>
            <a:pPr algn="ctr"/>
            <a:r>
              <a:rPr lang="en-US" sz="2200" dirty="0">
                <a:ln w="0"/>
                <a:solidFill>
                  <a:schemeClr val="accent1">
                    <a:lumMod val="75000"/>
                  </a:schemeClr>
                </a:solidFill>
                <a:effectLst>
                  <a:outerShdw blurRad="38100" dist="19050" dir="2700000" algn="tl" rotWithShape="0">
                    <a:schemeClr val="dk1">
                      <a:alpha val="40000"/>
                    </a:schemeClr>
                  </a:outerShdw>
                </a:effectLst>
              </a:rPr>
              <a:t>A</a:t>
            </a:r>
            <a:endParaRPr lang="en-US" sz="2200" b="0"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107" name="TextBox 53">
            <a:extLst>
              <a:ext uri="{FF2B5EF4-FFF2-40B4-BE49-F238E27FC236}">
                <a16:creationId xmlns:a16="http://schemas.microsoft.com/office/drawing/2014/main" xmlns="" id="{F34C8589-F54B-AFC8-1C12-4B76FA65521A}"/>
              </a:ext>
            </a:extLst>
          </p:cNvPr>
          <p:cNvSpPr txBox="1"/>
          <p:nvPr/>
        </p:nvSpPr>
        <p:spPr>
          <a:xfrm>
            <a:off x="894279" y="1525991"/>
            <a:ext cx="5572052" cy="208583"/>
          </a:xfrm>
          <a:prstGeom prst="rect">
            <a:avLst/>
          </a:prstGeom>
          <a:solidFill>
            <a:srgbClr val="66CCFF">
              <a:alpha val="14902"/>
            </a:srgbClr>
          </a:solidFill>
        </p:spPr>
        <p:txBody>
          <a:bodyPr wrap="square" lIns="0" tIns="0" rIns="0" bIns="0" rtlCol="0" anchor="t">
            <a:spAutoFit/>
          </a:bodyPr>
          <a:lstStyle/>
          <a:p>
            <a:pPr algn="ctr">
              <a:lnSpc>
                <a:spcPts val="1625"/>
              </a:lnSpc>
            </a:pPr>
            <a:r>
              <a:rPr lang="en-US" sz="1625" spc="81" dirty="0">
                <a:solidFill>
                  <a:schemeClr val="bg1"/>
                </a:solidFill>
                <a:latin typeface="Anton"/>
                <a:ea typeface="Anton"/>
                <a:cs typeface="Anton"/>
                <a:sym typeface="Anton"/>
              </a:rPr>
              <a:t>Organize :</a:t>
            </a:r>
          </a:p>
        </p:txBody>
      </p:sp>
      <p:pic>
        <p:nvPicPr>
          <p:cNvPr id="113" name="Picture 112">
            <a:extLst>
              <a:ext uri="{FF2B5EF4-FFF2-40B4-BE49-F238E27FC236}">
                <a16:creationId xmlns:a16="http://schemas.microsoft.com/office/drawing/2014/main" xmlns="" id="{CD381946-4F93-B4BC-F5AA-62F5B3C64A38}"/>
              </a:ext>
            </a:extLst>
          </p:cNvPr>
          <p:cNvPicPr>
            <a:picLocks noChangeAspect="1"/>
          </p:cNvPicPr>
          <p:nvPr/>
        </p:nvPicPr>
        <p:blipFill>
          <a:blip r:embed="rId11" cstate="print"/>
          <a:stretch>
            <a:fillRect/>
          </a:stretch>
        </p:blipFill>
        <p:spPr>
          <a:xfrm>
            <a:off x="4889501" y="1876884"/>
            <a:ext cx="2462584" cy="453566"/>
          </a:xfrm>
          <a:prstGeom prst="rect">
            <a:avLst/>
          </a:prstGeom>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53C60"/>
        </a:solidFill>
        <a:effectLst/>
      </p:bgPr>
    </p:bg>
    <p:spTree>
      <p:nvGrpSpPr>
        <p:cNvPr id="1" name=""/>
        <p:cNvGrpSpPr/>
        <p:nvPr/>
      </p:nvGrpSpPr>
      <p:grpSpPr>
        <a:xfrm>
          <a:off x="0" y="0"/>
          <a:ext cx="0" cy="0"/>
          <a:chOff x="0" y="0"/>
          <a:chExt cx="0" cy="0"/>
        </a:xfrm>
      </p:grpSpPr>
      <p:grpSp>
        <p:nvGrpSpPr>
          <p:cNvPr id="2" name="Group 2"/>
          <p:cNvGrpSpPr/>
          <p:nvPr/>
        </p:nvGrpSpPr>
        <p:grpSpPr>
          <a:xfrm>
            <a:off x="3487566" y="2475982"/>
            <a:ext cx="3687934" cy="3283468"/>
            <a:chOff x="0" y="0"/>
            <a:chExt cx="777454" cy="692189"/>
          </a:xfrm>
        </p:grpSpPr>
        <p:sp>
          <p:nvSpPr>
            <p:cNvPr id="3" name="Freeform 3"/>
            <p:cNvSpPr/>
            <p:nvPr/>
          </p:nvSpPr>
          <p:spPr>
            <a:xfrm>
              <a:off x="0" y="0"/>
              <a:ext cx="777454" cy="692189"/>
            </a:xfrm>
            <a:custGeom>
              <a:avLst/>
              <a:gdLst/>
              <a:ahLst/>
              <a:cxnLst/>
              <a:rect l="l" t="t" r="r" b="b"/>
              <a:pathLst>
                <a:path w="777454" h="692189">
                  <a:moveTo>
                    <a:pt x="0" y="0"/>
                  </a:moveTo>
                  <a:lnTo>
                    <a:pt x="777454" y="0"/>
                  </a:lnTo>
                  <a:lnTo>
                    <a:pt x="777454" y="692189"/>
                  </a:lnTo>
                  <a:lnTo>
                    <a:pt x="0" y="692189"/>
                  </a:lnTo>
                  <a:close/>
                </a:path>
              </a:pathLst>
            </a:custGeom>
            <a:blipFill>
              <a:blip r:embed="rId3" cstate="print"/>
              <a:stretch>
                <a:fillRect t="-4263" b="-4263"/>
              </a:stretch>
            </a:blipFill>
            <a:ln cap="sq">
              <a:noFill/>
              <a:prstDash val="solid"/>
              <a:miter/>
            </a:ln>
          </p:spPr>
        </p:sp>
      </p:grpSp>
      <p:grpSp>
        <p:nvGrpSpPr>
          <p:cNvPr id="4" name="Group 4"/>
          <p:cNvGrpSpPr/>
          <p:nvPr/>
        </p:nvGrpSpPr>
        <p:grpSpPr>
          <a:xfrm rot="-10800000">
            <a:off x="3656399" y="2146406"/>
            <a:ext cx="4124381" cy="1345029"/>
            <a:chOff x="0" y="0"/>
            <a:chExt cx="1478085" cy="482028"/>
          </a:xfrm>
        </p:grpSpPr>
        <p:sp>
          <p:nvSpPr>
            <p:cNvPr id="5" name="Freeform 5"/>
            <p:cNvSpPr/>
            <p:nvPr/>
          </p:nvSpPr>
          <p:spPr>
            <a:xfrm>
              <a:off x="0" y="0"/>
              <a:ext cx="1478085" cy="482028"/>
            </a:xfrm>
            <a:custGeom>
              <a:avLst/>
              <a:gdLst/>
              <a:ahLst/>
              <a:cxnLst/>
              <a:rect l="l" t="t" r="r" b="b"/>
              <a:pathLst>
                <a:path w="1478085" h="482028">
                  <a:moveTo>
                    <a:pt x="0" y="0"/>
                  </a:moveTo>
                  <a:lnTo>
                    <a:pt x="1478085" y="0"/>
                  </a:lnTo>
                  <a:lnTo>
                    <a:pt x="1478085" y="482028"/>
                  </a:lnTo>
                  <a:lnTo>
                    <a:pt x="0" y="482028"/>
                  </a:lnTo>
                  <a:close/>
                </a:path>
              </a:pathLst>
            </a:custGeom>
            <a:gradFill rotWithShape="1">
              <a:gsLst>
                <a:gs pos="0">
                  <a:srgbClr val="153C60">
                    <a:alpha val="0"/>
                  </a:srgbClr>
                </a:gs>
                <a:gs pos="50000">
                  <a:srgbClr val="153C60">
                    <a:alpha val="80000"/>
                  </a:srgbClr>
                </a:gs>
                <a:gs pos="100000">
                  <a:srgbClr val="153C60">
                    <a:alpha val="100000"/>
                  </a:srgbClr>
                </a:gs>
              </a:gsLst>
              <a:lin ang="5400000"/>
            </a:gradFill>
          </p:spPr>
        </p:sp>
        <p:sp>
          <p:nvSpPr>
            <p:cNvPr id="6" name="TextBox 6"/>
            <p:cNvSpPr txBox="1"/>
            <p:nvPr/>
          </p:nvSpPr>
          <p:spPr>
            <a:xfrm>
              <a:off x="0" y="-47625"/>
              <a:ext cx="1478085" cy="529653"/>
            </a:xfrm>
            <a:prstGeom prst="rect">
              <a:avLst/>
            </a:prstGeom>
          </p:spPr>
          <p:txBody>
            <a:bodyPr lIns="50800" tIns="50800" rIns="50800" bIns="50800" rtlCol="0" anchor="ctr"/>
            <a:lstStyle/>
            <a:p>
              <a:pPr algn="ctr">
                <a:lnSpc>
                  <a:spcPts val="1960"/>
                </a:lnSpc>
                <a:spcBef>
                  <a:spcPct val="0"/>
                </a:spcBef>
              </a:pPr>
              <a:endParaRPr/>
            </a:p>
          </p:txBody>
        </p:sp>
      </p:grpSp>
      <p:grpSp>
        <p:nvGrpSpPr>
          <p:cNvPr id="7" name="Group 7"/>
          <p:cNvGrpSpPr/>
          <p:nvPr/>
        </p:nvGrpSpPr>
        <p:grpSpPr>
          <a:xfrm>
            <a:off x="6946900" y="29603"/>
            <a:ext cx="3674679" cy="7025247"/>
            <a:chOff x="0" y="0"/>
            <a:chExt cx="1747335" cy="2018796"/>
          </a:xfrm>
        </p:grpSpPr>
        <p:sp>
          <p:nvSpPr>
            <p:cNvPr id="8" name="Freeform 8"/>
            <p:cNvSpPr/>
            <p:nvPr/>
          </p:nvSpPr>
          <p:spPr>
            <a:xfrm>
              <a:off x="0" y="0"/>
              <a:ext cx="1747335" cy="2018796"/>
            </a:xfrm>
            <a:custGeom>
              <a:avLst/>
              <a:gdLst/>
              <a:ahLst/>
              <a:cxnLst/>
              <a:rect l="l" t="t" r="r" b="b"/>
              <a:pathLst>
                <a:path w="1747335" h="2018796">
                  <a:moveTo>
                    <a:pt x="0" y="0"/>
                  </a:moveTo>
                  <a:lnTo>
                    <a:pt x="1747335" y="0"/>
                  </a:lnTo>
                  <a:lnTo>
                    <a:pt x="1747335" y="2018796"/>
                  </a:lnTo>
                  <a:lnTo>
                    <a:pt x="0" y="2018796"/>
                  </a:lnTo>
                  <a:close/>
                </a:path>
              </a:pathLst>
            </a:custGeom>
            <a:blipFill>
              <a:blip r:embed="rId4">
                <a:alphaModFix amt="35000"/>
              </a:blip>
              <a:stretch>
                <a:fillRect l="-36705" r="-36705"/>
              </a:stretch>
            </a:blipFill>
            <a:ln cap="sq">
              <a:solidFill>
                <a:schemeClr val="bg1"/>
              </a:solidFill>
              <a:prstDash val="solid"/>
              <a:miter/>
            </a:ln>
          </p:spPr>
        </p:sp>
      </p:grpSp>
      <p:grpSp>
        <p:nvGrpSpPr>
          <p:cNvPr id="9" name="Group 9"/>
          <p:cNvGrpSpPr/>
          <p:nvPr/>
        </p:nvGrpSpPr>
        <p:grpSpPr>
          <a:xfrm>
            <a:off x="7327190" y="3771274"/>
            <a:ext cx="3366210" cy="387976"/>
            <a:chOff x="0" y="0"/>
            <a:chExt cx="844108" cy="325847"/>
          </a:xfrm>
        </p:grpSpPr>
        <p:sp>
          <p:nvSpPr>
            <p:cNvPr id="10" name="Freeform 10"/>
            <p:cNvSpPr/>
            <p:nvPr/>
          </p:nvSpPr>
          <p:spPr>
            <a:xfrm>
              <a:off x="0" y="0"/>
              <a:ext cx="844108" cy="325847"/>
            </a:xfrm>
            <a:custGeom>
              <a:avLst/>
              <a:gdLst/>
              <a:ahLst/>
              <a:cxnLst/>
              <a:rect l="l" t="t" r="r" b="b"/>
              <a:pathLst>
                <a:path w="844108" h="325847">
                  <a:moveTo>
                    <a:pt x="44126" y="0"/>
                  </a:moveTo>
                  <a:lnTo>
                    <a:pt x="799982" y="0"/>
                  </a:lnTo>
                  <a:cubicBezTo>
                    <a:pt x="811685" y="0"/>
                    <a:pt x="822908" y="4649"/>
                    <a:pt x="831184" y="12924"/>
                  </a:cubicBezTo>
                  <a:cubicBezTo>
                    <a:pt x="839459" y="21199"/>
                    <a:pt x="844108" y="32423"/>
                    <a:pt x="844108" y="44126"/>
                  </a:cubicBezTo>
                  <a:lnTo>
                    <a:pt x="844108" y="281721"/>
                  </a:lnTo>
                  <a:cubicBezTo>
                    <a:pt x="844108" y="293424"/>
                    <a:pt x="839459" y="304648"/>
                    <a:pt x="831184" y="312923"/>
                  </a:cubicBezTo>
                  <a:cubicBezTo>
                    <a:pt x="822908" y="321198"/>
                    <a:pt x="811685" y="325847"/>
                    <a:pt x="799982" y="325847"/>
                  </a:cubicBezTo>
                  <a:lnTo>
                    <a:pt x="44126" y="325847"/>
                  </a:lnTo>
                  <a:cubicBezTo>
                    <a:pt x="32423" y="325847"/>
                    <a:pt x="21199" y="321198"/>
                    <a:pt x="12924" y="312923"/>
                  </a:cubicBezTo>
                  <a:cubicBezTo>
                    <a:pt x="4649" y="304648"/>
                    <a:pt x="0" y="293424"/>
                    <a:pt x="0" y="281721"/>
                  </a:cubicBezTo>
                  <a:lnTo>
                    <a:pt x="0" y="44126"/>
                  </a:lnTo>
                  <a:cubicBezTo>
                    <a:pt x="0" y="32423"/>
                    <a:pt x="4649" y="21199"/>
                    <a:pt x="12924" y="12924"/>
                  </a:cubicBezTo>
                  <a:cubicBezTo>
                    <a:pt x="21199" y="4649"/>
                    <a:pt x="32423" y="0"/>
                    <a:pt x="44126" y="0"/>
                  </a:cubicBezTo>
                  <a:close/>
                </a:path>
              </a:pathLst>
            </a:custGeom>
            <a:gradFill rotWithShape="1">
              <a:gsLst>
                <a:gs pos="0">
                  <a:srgbClr val="153C60">
                    <a:alpha val="0"/>
                  </a:srgbClr>
                </a:gs>
                <a:gs pos="50000">
                  <a:srgbClr val="153C60">
                    <a:alpha val="74500"/>
                  </a:srgbClr>
                </a:gs>
                <a:gs pos="100000">
                  <a:srgbClr val="153C60">
                    <a:alpha val="100000"/>
                  </a:srgbClr>
                </a:gs>
              </a:gsLst>
              <a:lin ang="5400000"/>
            </a:gradFill>
          </p:spPr>
        </p:sp>
        <p:sp>
          <p:nvSpPr>
            <p:cNvPr id="11" name="TextBox 11"/>
            <p:cNvSpPr txBox="1"/>
            <p:nvPr/>
          </p:nvSpPr>
          <p:spPr>
            <a:xfrm>
              <a:off x="0" y="-47625"/>
              <a:ext cx="844108" cy="373472"/>
            </a:xfrm>
            <a:prstGeom prst="rect">
              <a:avLst/>
            </a:prstGeom>
          </p:spPr>
          <p:txBody>
            <a:bodyPr lIns="50800" tIns="50800" rIns="50800" bIns="50800" rtlCol="0" anchor="ctr"/>
            <a:lstStyle/>
            <a:p>
              <a:pPr algn="ctr">
                <a:lnSpc>
                  <a:spcPts val="1960"/>
                </a:lnSpc>
              </a:pPr>
              <a:endParaRPr/>
            </a:p>
          </p:txBody>
        </p:sp>
      </p:grpSp>
      <p:grpSp>
        <p:nvGrpSpPr>
          <p:cNvPr id="12" name="Group 12"/>
          <p:cNvGrpSpPr/>
          <p:nvPr/>
        </p:nvGrpSpPr>
        <p:grpSpPr>
          <a:xfrm>
            <a:off x="3136900" y="4921250"/>
            <a:ext cx="3491114" cy="1641734"/>
            <a:chOff x="0" y="0"/>
            <a:chExt cx="1478085" cy="588360"/>
          </a:xfrm>
        </p:grpSpPr>
        <p:sp>
          <p:nvSpPr>
            <p:cNvPr id="13" name="Freeform 13"/>
            <p:cNvSpPr/>
            <p:nvPr/>
          </p:nvSpPr>
          <p:spPr>
            <a:xfrm>
              <a:off x="0" y="0"/>
              <a:ext cx="1478085" cy="588360"/>
            </a:xfrm>
            <a:custGeom>
              <a:avLst/>
              <a:gdLst/>
              <a:ahLst/>
              <a:cxnLst/>
              <a:rect l="l" t="t" r="r" b="b"/>
              <a:pathLst>
                <a:path w="1478085" h="588360">
                  <a:moveTo>
                    <a:pt x="0" y="0"/>
                  </a:moveTo>
                  <a:lnTo>
                    <a:pt x="1478085" y="0"/>
                  </a:lnTo>
                  <a:lnTo>
                    <a:pt x="1478085" y="588360"/>
                  </a:lnTo>
                  <a:lnTo>
                    <a:pt x="0" y="588360"/>
                  </a:lnTo>
                  <a:close/>
                </a:path>
              </a:pathLst>
            </a:custGeom>
            <a:gradFill rotWithShape="1">
              <a:gsLst>
                <a:gs pos="0">
                  <a:srgbClr val="153C60">
                    <a:alpha val="0"/>
                  </a:srgbClr>
                </a:gs>
                <a:gs pos="50000">
                  <a:srgbClr val="153C60">
                    <a:alpha val="74500"/>
                  </a:srgbClr>
                </a:gs>
                <a:gs pos="100000">
                  <a:srgbClr val="153C60">
                    <a:alpha val="100000"/>
                  </a:srgbClr>
                </a:gs>
              </a:gsLst>
              <a:lin ang="5400000"/>
            </a:gradFill>
          </p:spPr>
        </p:sp>
        <p:sp>
          <p:nvSpPr>
            <p:cNvPr id="14" name="TextBox 14"/>
            <p:cNvSpPr txBox="1"/>
            <p:nvPr/>
          </p:nvSpPr>
          <p:spPr>
            <a:xfrm>
              <a:off x="0" y="-47625"/>
              <a:ext cx="1478085" cy="635985"/>
            </a:xfrm>
            <a:prstGeom prst="rect">
              <a:avLst/>
            </a:prstGeom>
          </p:spPr>
          <p:txBody>
            <a:bodyPr lIns="50800" tIns="50800" rIns="50800" bIns="50800" rtlCol="0" anchor="ctr"/>
            <a:lstStyle/>
            <a:p>
              <a:pPr algn="ctr">
                <a:lnSpc>
                  <a:spcPts val="1960"/>
                </a:lnSpc>
                <a:spcBef>
                  <a:spcPct val="0"/>
                </a:spcBef>
              </a:pPr>
              <a:endParaRPr/>
            </a:p>
          </p:txBody>
        </p:sp>
      </p:grpSp>
      <p:grpSp>
        <p:nvGrpSpPr>
          <p:cNvPr id="15" name="Group 15"/>
          <p:cNvGrpSpPr/>
          <p:nvPr/>
        </p:nvGrpSpPr>
        <p:grpSpPr>
          <a:xfrm>
            <a:off x="0" y="44450"/>
            <a:ext cx="3491842" cy="5867400"/>
            <a:chOff x="0" y="89287"/>
            <a:chExt cx="1879584" cy="1563394"/>
          </a:xfrm>
        </p:grpSpPr>
        <p:sp>
          <p:nvSpPr>
            <p:cNvPr id="16" name="Freeform 16"/>
            <p:cNvSpPr/>
            <p:nvPr/>
          </p:nvSpPr>
          <p:spPr>
            <a:xfrm>
              <a:off x="0" y="89287"/>
              <a:ext cx="1879584" cy="1563394"/>
            </a:xfrm>
            <a:custGeom>
              <a:avLst/>
              <a:gdLst/>
              <a:ahLst/>
              <a:cxnLst/>
              <a:rect l="l" t="t" r="r" b="b"/>
              <a:pathLst>
                <a:path w="1879584" h="1563394">
                  <a:moveTo>
                    <a:pt x="0" y="0"/>
                  </a:moveTo>
                  <a:lnTo>
                    <a:pt x="1879584" y="0"/>
                  </a:lnTo>
                  <a:lnTo>
                    <a:pt x="1879584" y="1563394"/>
                  </a:lnTo>
                  <a:lnTo>
                    <a:pt x="0" y="1563394"/>
                  </a:lnTo>
                  <a:close/>
                </a:path>
              </a:pathLst>
            </a:custGeom>
            <a:solidFill>
              <a:schemeClr val="tx2">
                <a:lumMod val="75000"/>
              </a:schemeClr>
            </a:solidFill>
            <a:ln>
              <a:solidFill>
                <a:schemeClr val="bg1"/>
              </a:solidFill>
            </a:ln>
          </p:spPr>
          <p:style>
            <a:lnRef idx="1">
              <a:schemeClr val="accent1"/>
            </a:lnRef>
            <a:fillRef idx="3">
              <a:schemeClr val="accent1"/>
            </a:fillRef>
            <a:effectRef idx="2">
              <a:schemeClr val="accent1"/>
            </a:effectRef>
            <a:fontRef idx="minor">
              <a:schemeClr val="lt1"/>
            </a:fontRef>
          </p:style>
        </p:sp>
      </p:grpSp>
      <p:grpSp>
        <p:nvGrpSpPr>
          <p:cNvPr id="17" name="Group 17"/>
          <p:cNvGrpSpPr/>
          <p:nvPr/>
        </p:nvGrpSpPr>
        <p:grpSpPr>
          <a:xfrm>
            <a:off x="12700" y="44450"/>
            <a:ext cx="3365500" cy="492040"/>
            <a:chOff x="0" y="0"/>
            <a:chExt cx="812800" cy="95229"/>
          </a:xfrm>
          <a:noFill/>
        </p:grpSpPr>
        <p:sp>
          <p:nvSpPr>
            <p:cNvPr id="18" name="Freeform 18"/>
            <p:cNvSpPr/>
            <p:nvPr/>
          </p:nvSpPr>
          <p:spPr>
            <a:xfrm>
              <a:off x="0" y="0"/>
              <a:ext cx="812800" cy="95229"/>
            </a:xfrm>
            <a:custGeom>
              <a:avLst/>
              <a:gdLst/>
              <a:ahLst/>
              <a:cxnLst/>
              <a:rect l="l" t="t" r="r" b="b"/>
              <a:pathLst>
                <a:path w="812800" h="95229">
                  <a:moveTo>
                    <a:pt x="47614" y="0"/>
                  </a:moveTo>
                  <a:lnTo>
                    <a:pt x="765186" y="0"/>
                  </a:lnTo>
                  <a:cubicBezTo>
                    <a:pt x="791482" y="0"/>
                    <a:pt x="812800" y="21318"/>
                    <a:pt x="812800" y="47614"/>
                  </a:cubicBezTo>
                  <a:lnTo>
                    <a:pt x="812800" y="47614"/>
                  </a:lnTo>
                  <a:cubicBezTo>
                    <a:pt x="812800" y="73911"/>
                    <a:pt x="791482" y="95229"/>
                    <a:pt x="765186" y="95229"/>
                  </a:cubicBezTo>
                  <a:lnTo>
                    <a:pt x="47614" y="95229"/>
                  </a:lnTo>
                  <a:cubicBezTo>
                    <a:pt x="21318" y="95229"/>
                    <a:pt x="0" y="73911"/>
                    <a:pt x="0" y="47614"/>
                  </a:cubicBezTo>
                  <a:lnTo>
                    <a:pt x="0" y="47614"/>
                  </a:lnTo>
                  <a:cubicBezTo>
                    <a:pt x="0" y="21318"/>
                    <a:pt x="21318" y="0"/>
                    <a:pt x="47614" y="0"/>
                  </a:cubicBezTo>
                  <a:close/>
                </a:path>
              </a:pathLst>
            </a:custGeom>
            <a:grpFill/>
            <a:ln>
              <a:noFill/>
            </a:ln>
          </p:spPr>
          <p:style>
            <a:lnRef idx="1">
              <a:schemeClr val="accent1"/>
            </a:lnRef>
            <a:fillRef idx="3">
              <a:schemeClr val="accent1"/>
            </a:fillRef>
            <a:effectRef idx="2">
              <a:schemeClr val="accent1"/>
            </a:effectRef>
            <a:fontRef idx="minor">
              <a:schemeClr val="lt1"/>
            </a:fontRef>
          </p:style>
        </p:sp>
        <p:sp>
          <p:nvSpPr>
            <p:cNvPr id="19" name="TextBox 19"/>
            <p:cNvSpPr txBox="1"/>
            <p:nvPr/>
          </p:nvSpPr>
          <p:spPr>
            <a:xfrm>
              <a:off x="0" y="-47625"/>
              <a:ext cx="812800" cy="142854"/>
            </a:xfrm>
            <a:prstGeom prst="rect">
              <a:avLst/>
            </a:prstGeom>
            <a:grpFill/>
            <a:ln>
              <a:noFill/>
            </a:ln>
          </p:spPr>
          <p:txBody>
            <a:bodyPr lIns="50800" tIns="50800" rIns="50800" bIns="50800" rtlCol="0" anchor="ctr"/>
            <a:lstStyle/>
            <a:p>
              <a:pPr algn="ctr">
                <a:lnSpc>
                  <a:spcPts val="1960"/>
                </a:lnSpc>
              </a:pPr>
              <a:endParaRPr>
                <a:solidFill>
                  <a:srgbClr val="FFC000"/>
                </a:solidFill>
              </a:endParaRPr>
            </a:p>
          </p:txBody>
        </p:sp>
      </p:grpSp>
      <p:sp>
        <p:nvSpPr>
          <p:cNvPr id="22" name="TextBox 22"/>
          <p:cNvSpPr txBox="1"/>
          <p:nvPr/>
        </p:nvSpPr>
        <p:spPr>
          <a:xfrm>
            <a:off x="0" y="875109"/>
            <a:ext cx="3517900" cy="1968657"/>
          </a:xfrm>
          <a:prstGeom prst="rect">
            <a:avLst/>
          </a:prstGeom>
        </p:spPr>
        <p:txBody>
          <a:bodyPr lIns="50800" tIns="50800" rIns="50800" bIns="50800" rtlCol="0" anchor="ctr"/>
          <a:lstStyle/>
          <a:p>
            <a:pPr algn="ctr">
              <a:lnSpc>
                <a:spcPts val="1960"/>
              </a:lnSpc>
              <a:spcBef>
                <a:spcPct val="0"/>
              </a:spcBef>
            </a:pPr>
            <a:endParaRPr/>
          </a:p>
        </p:txBody>
      </p:sp>
      <p:grpSp>
        <p:nvGrpSpPr>
          <p:cNvPr id="29" name="Group 29"/>
          <p:cNvGrpSpPr/>
          <p:nvPr/>
        </p:nvGrpSpPr>
        <p:grpSpPr>
          <a:xfrm>
            <a:off x="-321164" y="7391375"/>
            <a:ext cx="11334329" cy="352809"/>
            <a:chOff x="0" y="0"/>
            <a:chExt cx="4061968" cy="126439"/>
          </a:xfrm>
        </p:grpSpPr>
        <p:sp>
          <p:nvSpPr>
            <p:cNvPr id="30" name="Freeform 30"/>
            <p:cNvSpPr/>
            <p:nvPr/>
          </p:nvSpPr>
          <p:spPr>
            <a:xfrm>
              <a:off x="0" y="0"/>
              <a:ext cx="4061968" cy="126439"/>
            </a:xfrm>
            <a:custGeom>
              <a:avLst/>
              <a:gdLst/>
              <a:ahLst/>
              <a:cxnLst/>
              <a:rect l="l" t="t" r="r" b="b"/>
              <a:pathLst>
                <a:path w="4061968" h="126439">
                  <a:moveTo>
                    <a:pt x="0" y="0"/>
                  </a:moveTo>
                  <a:lnTo>
                    <a:pt x="4061968" y="0"/>
                  </a:lnTo>
                  <a:lnTo>
                    <a:pt x="4061968" y="126439"/>
                  </a:lnTo>
                  <a:lnTo>
                    <a:pt x="0" y="126439"/>
                  </a:lnTo>
                  <a:close/>
                </a:path>
              </a:pathLst>
            </a:custGeom>
            <a:solidFill>
              <a:srgbClr val="FFFFFF"/>
            </a:solidFill>
          </p:spPr>
        </p:sp>
        <p:sp>
          <p:nvSpPr>
            <p:cNvPr id="31" name="TextBox 31"/>
            <p:cNvSpPr txBox="1"/>
            <p:nvPr/>
          </p:nvSpPr>
          <p:spPr>
            <a:xfrm>
              <a:off x="0" y="-47625"/>
              <a:ext cx="4061968" cy="174064"/>
            </a:xfrm>
            <a:prstGeom prst="rect">
              <a:avLst/>
            </a:prstGeom>
          </p:spPr>
          <p:txBody>
            <a:bodyPr lIns="50800" tIns="50800" rIns="50800" bIns="50800" rtlCol="0" anchor="ctr"/>
            <a:lstStyle/>
            <a:p>
              <a:pPr algn="ctr">
                <a:lnSpc>
                  <a:spcPts val="1960"/>
                </a:lnSpc>
              </a:pPr>
              <a:endParaRPr/>
            </a:p>
          </p:txBody>
        </p:sp>
      </p:grpSp>
      <p:sp>
        <p:nvSpPr>
          <p:cNvPr id="40" name="TextBox 40"/>
          <p:cNvSpPr txBox="1"/>
          <p:nvPr/>
        </p:nvSpPr>
        <p:spPr>
          <a:xfrm>
            <a:off x="0" y="512470"/>
            <a:ext cx="3630987" cy="696827"/>
          </a:xfrm>
          <a:prstGeom prst="rect">
            <a:avLst/>
          </a:prstGeom>
        </p:spPr>
        <p:txBody>
          <a:bodyPr lIns="50800" tIns="50800" rIns="50800" bIns="50800" rtlCol="0" anchor="ctr"/>
          <a:lstStyle/>
          <a:p>
            <a:pPr algn="ctr">
              <a:lnSpc>
                <a:spcPts val="1960"/>
              </a:lnSpc>
            </a:pPr>
            <a:endParaRPr/>
          </a:p>
        </p:txBody>
      </p:sp>
      <p:sp>
        <p:nvSpPr>
          <p:cNvPr id="43" name="TextBox 43"/>
          <p:cNvSpPr txBox="1"/>
          <p:nvPr/>
        </p:nvSpPr>
        <p:spPr>
          <a:xfrm>
            <a:off x="71820" y="1111250"/>
            <a:ext cx="3434107" cy="4524315"/>
          </a:xfrm>
          <a:prstGeom prst="rect">
            <a:avLst/>
          </a:prstGeom>
        </p:spPr>
        <p:txBody>
          <a:bodyPr wrap="square" lIns="0" tIns="0" rIns="0" bIns="0" rtlCol="0" anchor="t">
            <a:spAutoFit/>
          </a:bodyPr>
          <a:lstStyle/>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Pr.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Houha</a:t>
            </a:r>
            <a:r>
              <a:rPr lang="en-US" sz="1400" dirty="0">
                <a:solidFill>
                  <a:srgbClr val="FFFFFF"/>
                </a:solidFill>
                <a:latin typeface="Poppins" panose="00000500000000000000"/>
                <a:ea typeface="Poppins" panose="00000500000000000000"/>
                <a:cs typeface="Poppins" panose="00000500000000000000"/>
                <a:sym typeface="Poppins" panose="00000500000000000000"/>
              </a:rPr>
              <a:t> B.	</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Pr. </a:t>
            </a:r>
            <a:r>
              <a:rPr lang="en-US" altLang="en-US" sz="1400" dirty="0" err="1">
                <a:solidFill>
                  <a:srgbClr val="FFFFFF"/>
                </a:solidFill>
                <a:latin typeface="Poppins" panose="00000500000000000000"/>
                <a:ea typeface="Poppins" panose="00000500000000000000"/>
                <a:cs typeface="Poppins" panose="00000500000000000000"/>
                <a:sym typeface="Poppins" panose="00000500000000000000"/>
              </a:rPr>
              <a:t>G</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hrieb</a:t>
            </a:r>
            <a:r>
              <a:rPr lang="en-US" sz="1400" dirty="0">
                <a:solidFill>
                  <a:srgbClr val="FFFFFF"/>
                </a:solidFill>
                <a:latin typeface="Poppins" panose="00000500000000000000"/>
                <a:ea typeface="Poppins" panose="00000500000000000000"/>
                <a:cs typeface="Poppins" panose="00000500000000000000"/>
                <a:sym typeface="Poppins" panose="00000500000000000000"/>
              </a:rPr>
              <a:t> L.</a:t>
            </a:r>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     </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Pr. </a:t>
            </a:r>
            <a:r>
              <a:rPr lang="fr-FR" altLang="en-US" sz="1400" dirty="0" err="1">
                <a:solidFill>
                  <a:srgbClr val="FFFFFF"/>
                </a:solidFill>
                <a:latin typeface="Poppins" panose="00000500000000000000"/>
                <a:ea typeface="Poppins" panose="00000500000000000000"/>
                <a:cs typeface="Poppins" panose="00000500000000000000"/>
                <a:sym typeface="Poppins" panose="00000500000000000000"/>
              </a:rPr>
              <a:t>Tiar</a:t>
            </a:r>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 G.</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Pr.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Khezzani</a:t>
            </a:r>
            <a:r>
              <a:rPr lang="en-US" sz="1400" dirty="0">
                <a:solidFill>
                  <a:srgbClr val="FFFFFF"/>
                </a:solidFill>
                <a:latin typeface="Poppins" panose="00000500000000000000"/>
                <a:ea typeface="Poppins" panose="00000500000000000000"/>
                <a:cs typeface="Poppins" panose="00000500000000000000"/>
                <a:sym typeface="Poppins" panose="00000500000000000000"/>
              </a:rPr>
              <a:t> B</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Pr.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Houhamdi</a:t>
            </a:r>
            <a:r>
              <a:rPr lang="en-US" sz="1400" dirty="0">
                <a:solidFill>
                  <a:srgbClr val="FFFFFF"/>
                </a:solidFill>
                <a:latin typeface="Poppins" panose="00000500000000000000"/>
                <a:ea typeface="Poppins" panose="00000500000000000000"/>
                <a:cs typeface="Poppins" panose="00000500000000000000"/>
                <a:sym typeface="Poppins" panose="00000500000000000000"/>
              </a:rPr>
              <a:t> M.</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Pr.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Khemar</a:t>
            </a:r>
            <a:r>
              <a:rPr lang="en-US" sz="1400" dirty="0">
                <a:solidFill>
                  <a:srgbClr val="FFFFFF"/>
                </a:solidFill>
                <a:latin typeface="Poppins" panose="00000500000000000000"/>
                <a:ea typeface="Poppins" panose="00000500000000000000"/>
                <a:cs typeface="Poppins" panose="00000500000000000000"/>
                <a:sym typeface="Poppins" panose="00000500000000000000"/>
              </a:rPr>
              <a:t> H.</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Pr.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Elafri</a:t>
            </a:r>
            <a:r>
              <a:rPr lang="en-US" sz="1400" dirty="0">
                <a:solidFill>
                  <a:srgbClr val="FFFFFF"/>
                </a:solidFill>
                <a:latin typeface="Poppins" panose="00000500000000000000"/>
                <a:ea typeface="Poppins" panose="00000500000000000000"/>
                <a:cs typeface="Poppins" panose="00000500000000000000"/>
                <a:sym typeface="Poppins" panose="00000500000000000000"/>
              </a:rPr>
              <a:t> A.</a:t>
            </a:r>
          </a:p>
          <a:p>
            <a:r>
              <a:rPr lang="en-US" sz="1400" dirty="0">
                <a:solidFill>
                  <a:srgbClr val="FFFFFF"/>
                </a:solidFill>
                <a:latin typeface="Poppins" panose="00000500000000000000"/>
                <a:ea typeface="Poppins" panose="00000500000000000000"/>
                <a:cs typeface="Poppins" panose="00000500000000000000"/>
                <a:sym typeface="Poppins" panose="00000500000000000000"/>
              </a:rPr>
              <a:t>Pr.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Abbabsa</a:t>
            </a:r>
            <a:r>
              <a:rPr lang="en-US" sz="1400" dirty="0">
                <a:solidFill>
                  <a:srgbClr val="FFFFFF"/>
                </a:solidFill>
                <a:latin typeface="Poppins" panose="00000500000000000000"/>
                <a:ea typeface="Poppins" panose="00000500000000000000"/>
                <a:cs typeface="Poppins" panose="00000500000000000000"/>
                <a:sym typeface="Poppins" panose="00000500000000000000"/>
              </a:rPr>
              <a:t> N.</a:t>
            </a:r>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 </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Dr. </a:t>
            </a:r>
            <a:r>
              <a:rPr lang="fr-FR" altLang="en-US" sz="1400" dirty="0" err="1">
                <a:solidFill>
                  <a:srgbClr val="FFFFFF"/>
                </a:solidFill>
                <a:latin typeface="Poppins" panose="00000500000000000000"/>
                <a:ea typeface="Poppins" panose="00000500000000000000"/>
                <a:cs typeface="Poppins" panose="00000500000000000000"/>
                <a:sym typeface="Poppins" panose="00000500000000000000"/>
              </a:rPr>
              <a:t>Halassi</a:t>
            </a:r>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 I. </a:t>
            </a:r>
          </a:p>
          <a:p>
            <a:r>
              <a:rPr lang="en-US" sz="1400" dirty="0">
                <a:solidFill>
                  <a:srgbClr val="FFFFFF"/>
                </a:solidFill>
                <a:latin typeface="Poppins" panose="00000500000000000000"/>
                <a:ea typeface="Poppins" panose="00000500000000000000"/>
                <a:cs typeface="Poppins" panose="00000500000000000000"/>
                <a:sym typeface="Poppins" panose="00000500000000000000"/>
              </a:rPr>
              <a:t>Dr.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Ferroudj</a:t>
            </a:r>
            <a:r>
              <a:rPr lang="en-US" sz="1400" dirty="0">
                <a:solidFill>
                  <a:srgbClr val="FFFFFF"/>
                </a:solidFill>
                <a:latin typeface="Poppins" panose="00000500000000000000"/>
                <a:ea typeface="Poppins" panose="00000500000000000000"/>
                <a:cs typeface="Poppins" panose="00000500000000000000"/>
                <a:sym typeface="Poppins" panose="00000500000000000000"/>
              </a:rPr>
              <a:t> s.</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Dr.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Aroua</a:t>
            </a:r>
            <a:r>
              <a:rPr lang="en-US" sz="1400" dirty="0">
                <a:solidFill>
                  <a:srgbClr val="FFFFFF"/>
                </a:solidFill>
                <a:latin typeface="Poppins" panose="00000500000000000000"/>
                <a:ea typeface="Poppins" panose="00000500000000000000"/>
                <a:cs typeface="Poppins" panose="00000500000000000000"/>
                <a:sym typeface="Poppins" panose="00000500000000000000"/>
              </a:rPr>
              <a:t> k.</a:t>
            </a:r>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 </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Dr.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Yahia</a:t>
            </a:r>
            <a:r>
              <a:rPr lang="en-US" sz="1400" dirty="0">
                <a:solidFill>
                  <a:srgbClr val="FFFFFF"/>
                </a:solidFill>
                <a:latin typeface="Poppins" panose="00000500000000000000"/>
                <a:ea typeface="Poppins" panose="00000500000000000000"/>
                <a:cs typeface="Poppins" panose="00000500000000000000"/>
                <a:sym typeface="Poppins" panose="00000500000000000000"/>
              </a:rPr>
              <a:t> M.</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Dr.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Aiche</a:t>
            </a:r>
            <a:r>
              <a:rPr lang="en-US" sz="1400" dirty="0">
                <a:solidFill>
                  <a:srgbClr val="FFFFFF"/>
                </a:solidFill>
                <a:latin typeface="Poppins" panose="00000500000000000000"/>
                <a:ea typeface="Poppins" panose="00000500000000000000"/>
                <a:cs typeface="Poppins" panose="00000500000000000000"/>
                <a:sym typeface="Poppins" panose="00000500000000000000"/>
              </a:rPr>
              <a:t> M. A.</a:t>
            </a:r>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 </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Dr. </a:t>
            </a:r>
            <a:r>
              <a:rPr lang="en-US" sz="1400" dirty="0">
                <a:solidFill>
                  <a:srgbClr val="FFFFFF"/>
                </a:solidFill>
                <a:latin typeface="Poppins" panose="00000500000000000000"/>
                <a:ea typeface="Poppins" panose="00000500000000000000"/>
                <a:cs typeface="Poppins" panose="00000500000000000000"/>
                <a:sym typeface="Poppins" panose="00000500000000000000"/>
              </a:rPr>
              <a:t>Naili O.</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Dr.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Aliate</a:t>
            </a:r>
            <a:r>
              <a:rPr lang="en-US" sz="1400" dirty="0">
                <a:solidFill>
                  <a:srgbClr val="FFFFFF"/>
                </a:solidFill>
                <a:latin typeface="Poppins" panose="00000500000000000000"/>
                <a:ea typeface="Poppins" panose="00000500000000000000"/>
                <a:cs typeface="Poppins" panose="00000500000000000000"/>
                <a:sym typeface="Poppins" panose="00000500000000000000"/>
              </a:rPr>
              <a:t> T.</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Dr. La</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rbaa</a:t>
            </a:r>
            <a:r>
              <a:rPr lang="en-US" sz="1400" dirty="0">
                <a:solidFill>
                  <a:srgbClr val="FFFFFF"/>
                </a:solidFill>
                <a:latin typeface="Poppins" panose="00000500000000000000"/>
                <a:ea typeface="Poppins" panose="00000500000000000000"/>
                <a:cs typeface="Poppins" panose="00000500000000000000"/>
                <a:sym typeface="Poppins" panose="00000500000000000000"/>
              </a:rPr>
              <a:t> R.</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Dr. </a:t>
            </a:r>
            <a:r>
              <a:rPr lang="en-US" sz="1400" dirty="0">
                <a:solidFill>
                  <a:srgbClr val="FFFFFF"/>
                </a:solidFill>
                <a:latin typeface="Poppins" panose="00000500000000000000"/>
                <a:ea typeface="Poppins" panose="00000500000000000000"/>
                <a:cs typeface="Poppins" panose="00000500000000000000"/>
                <a:sym typeface="Poppins" panose="00000500000000000000"/>
              </a:rPr>
              <a:t>Dib D.</a:t>
            </a:r>
          </a:p>
          <a:p>
            <a:r>
              <a:rPr lang="fr-FR" altLang="en-US" sz="1400" dirty="0">
                <a:solidFill>
                  <a:srgbClr val="FFFFFF"/>
                </a:solidFill>
                <a:latin typeface="Poppins" panose="00000500000000000000"/>
                <a:ea typeface="Poppins" panose="00000500000000000000"/>
                <a:cs typeface="Poppins" panose="00000500000000000000"/>
                <a:sym typeface="Poppins" panose="00000500000000000000"/>
              </a:rPr>
              <a:t>Dr. </a:t>
            </a:r>
            <a:r>
              <a:rPr lang="en-US" sz="1400" dirty="0" err="1">
                <a:solidFill>
                  <a:srgbClr val="FFFFFF"/>
                </a:solidFill>
                <a:latin typeface="Poppins" panose="00000500000000000000"/>
                <a:ea typeface="Poppins" panose="00000500000000000000"/>
                <a:cs typeface="Poppins" panose="00000500000000000000"/>
                <a:sym typeface="Poppins" panose="00000500000000000000"/>
              </a:rPr>
              <a:t>Chenaker</a:t>
            </a:r>
            <a:r>
              <a:rPr lang="en-US" sz="1400" dirty="0">
                <a:solidFill>
                  <a:srgbClr val="FFFFFF"/>
                </a:solidFill>
                <a:latin typeface="Poppins" panose="00000500000000000000"/>
                <a:ea typeface="Poppins" panose="00000500000000000000"/>
                <a:cs typeface="Poppins" panose="00000500000000000000"/>
                <a:sym typeface="Poppins" panose="00000500000000000000"/>
              </a:rPr>
              <a:t> H. </a:t>
            </a:r>
          </a:p>
          <a:p>
            <a:r>
              <a:rPr lang="en-US" sz="1400" dirty="0">
                <a:solidFill>
                  <a:srgbClr val="FFFFFF"/>
                </a:solidFill>
                <a:latin typeface="Poppins" panose="00000500000000000000"/>
                <a:ea typeface="Poppins" panose="00000500000000000000"/>
                <a:cs typeface="Poppins" panose="00000500000000000000"/>
                <a:sym typeface="Poppins" panose="00000500000000000000"/>
              </a:rPr>
              <a:t>Dr. Mellal H.</a:t>
            </a:r>
          </a:p>
          <a:p>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p:txBody>
      </p:sp>
      <p:sp>
        <p:nvSpPr>
          <p:cNvPr id="48" name="TextBox 48"/>
          <p:cNvSpPr txBox="1"/>
          <p:nvPr/>
        </p:nvSpPr>
        <p:spPr>
          <a:xfrm>
            <a:off x="-63500" y="196850"/>
            <a:ext cx="3664139" cy="218008"/>
          </a:xfrm>
          <a:prstGeom prst="rect">
            <a:avLst/>
          </a:prstGeom>
        </p:spPr>
        <p:txBody>
          <a:bodyPr wrap="square" lIns="0" tIns="0" rIns="0" bIns="0" rtlCol="0" anchor="t">
            <a:spAutoFit/>
          </a:bodyPr>
          <a:lstStyle/>
          <a:p>
            <a:pPr algn="ctr">
              <a:lnSpc>
                <a:spcPts val="1680"/>
              </a:lnSpc>
            </a:pPr>
            <a:r>
              <a:rPr lang="en-US" sz="1400" spc="83" dirty="0">
                <a:solidFill>
                  <a:srgbClr val="FFC000"/>
                </a:solidFill>
                <a:latin typeface="Anton"/>
                <a:ea typeface="Anton"/>
                <a:cs typeface="Anton"/>
                <a:sym typeface="Anton"/>
              </a:rPr>
              <a:t>PRESIDENT OF THE SCIENTIFIC COMMITTEE</a:t>
            </a:r>
          </a:p>
        </p:txBody>
      </p:sp>
      <p:sp>
        <p:nvSpPr>
          <p:cNvPr id="49" name="TextBox 49"/>
          <p:cNvSpPr txBox="1"/>
          <p:nvPr/>
        </p:nvSpPr>
        <p:spPr>
          <a:xfrm>
            <a:off x="3517900" y="44450"/>
            <a:ext cx="3389687" cy="654025"/>
          </a:xfrm>
          <a:prstGeom prst="rect">
            <a:avLst/>
          </a:prstGeom>
          <a:ln>
            <a:solidFill>
              <a:schemeClr val="bg1"/>
            </a:solidFill>
          </a:ln>
        </p:spPr>
        <p:txBody>
          <a:bodyPr wrap="square" lIns="0" tIns="0" rIns="0" bIns="0" rtlCol="0" anchor="t">
            <a:spAutoFit/>
          </a:bodyPr>
          <a:lstStyle/>
          <a:p>
            <a:pPr algn="ctr">
              <a:lnSpc>
                <a:spcPts val="1680"/>
              </a:lnSpc>
            </a:pPr>
            <a:endParaRPr lang="en-US" sz="1600" spc="85" dirty="0">
              <a:solidFill>
                <a:srgbClr val="FFC000"/>
              </a:solidFill>
              <a:latin typeface="Anton"/>
              <a:ea typeface="Anton"/>
              <a:cs typeface="Anton"/>
              <a:sym typeface="Anton"/>
            </a:endParaRPr>
          </a:p>
          <a:p>
            <a:pPr algn="ctr">
              <a:lnSpc>
                <a:spcPts val="1680"/>
              </a:lnSpc>
            </a:pPr>
            <a:r>
              <a:rPr lang="en-US" sz="1400" spc="85" dirty="0">
                <a:solidFill>
                  <a:srgbClr val="FFC000"/>
                </a:solidFill>
                <a:latin typeface="Anton"/>
                <a:ea typeface="Anton"/>
                <a:cs typeface="Anton"/>
                <a:sym typeface="Anton"/>
              </a:rPr>
              <a:t>President  OF THE ORGANIZING COMMITTEE</a:t>
            </a:r>
          </a:p>
          <a:p>
            <a:pPr algn="ctr">
              <a:lnSpc>
                <a:spcPts val="1680"/>
              </a:lnSpc>
            </a:pPr>
            <a:r>
              <a:rPr lang="en-US" sz="1600" spc="83" dirty="0">
                <a:solidFill>
                  <a:srgbClr val="CFDBE2"/>
                </a:solidFill>
                <a:latin typeface="Anton"/>
                <a:ea typeface="Anton"/>
                <a:cs typeface="Anton"/>
                <a:sym typeface="Anton"/>
              </a:rPr>
              <a:t>DR. HALASSI ISMAHAN</a:t>
            </a:r>
          </a:p>
        </p:txBody>
      </p:sp>
      <p:sp>
        <p:nvSpPr>
          <p:cNvPr id="54" name="TextBox 54"/>
          <p:cNvSpPr txBox="1"/>
          <p:nvPr/>
        </p:nvSpPr>
        <p:spPr>
          <a:xfrm>
            <a:off x="7035072" y="3473450"/>
            <a:ext cx="3658328" cy="1508105"/>
          </a:xfrm>
          <a:prstGeom prst="rect">
            <a:avLst/>
          </a:prstGeom>
        </p:spPr>
        <p:txBody>
          <a:bodyPr wrap="square">
            <a:spAutoFit/>
          </a:bodyPr>
          <a:lstStyle>
            <a:defPPr>
              <a:defRPr lang="en-US"/>
            </a:defPPr>
            <a:lvl1pPr>
              <a:defRPr sz="1200" b="1">
                <a:solidFill>
                  <a:schemeClr val="bg1"/>
                </a:solidFill>
                <a:latin typeface="Poppins" charset="0"/>
                <a:cs typeface="Poppins" charset="0"/>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dirty="0"/>
              <a:t>IMPORTANT DATES</a:t>
            </a:r>
          </a:p>
          <a:p>
            <a:r>
              <a:rPr lang="en-US" dirty="0"/>
              <a:t>Submission open: 25 October 2026</a:t>
            </a:r>
          </a:p>
          <a:p>
            <a:r>
              <a:rPr lang="en-US" dirty="0"/>
              <a:t>Abstract submission deadline: 25 November 2026</a:t>
            </a:r>
          </a:p>
          <a:p>
            <a:r>
              <a:rPr lang="en-US" dirty="0"/>
              <a:t>Acceptance notification: 05 December 2026</a:t>
            </a:r>
          </a:p>
          <a:p>
            <a:r>
              <a:rPr lang="en-US" dirty="0"/>
              <a:t> Conference date: 15 December 2026</a:t>
            </a:r>
          </a:p>
        </p:txBody>
      </p:sp>
      <p:sp>
        <p:nvSpPr>
          <p:cNvPr id="55" name="TextBox 55"/>
          <p:cNvSpPr txBox="1"/>
          <p:nvPr/>
        </p:nvSpPr>
        <p:spPr>
          <a:xfrm>
            <a:off x="3594100" y="882650"/>
            <a:ext cx="3048000" cy="2954655"/>
          </a:xfrm>
          <a:prstGeom prst="rect">
            <a:avLst/>
          </a:prstGeom>
        </p:spPr>
        <p:txBody>
          <a:bodyPr wrap="square" lIns="0" tIns="0" rIns="0" bIns="0" rtlCol="0" anchor="t">
            <a:spAutoFit/>
          </a:bodyPr>
          <a:lstStyle/>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Saidi M</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a:t>
            </a:r>
            <a:r>
              <a:rPr lang="en-US" sz="1200" b="1" dirty="0" err="1">
                <a:solidFill>
                  <a:schemeClr val="bg1"/>
                </a:solidFill>
                <a:latin typeface="Poppins" panose="00000500000000000000"/>
                <a:ea typeface="Poppins" panose="00000500000000000000"/>
                <a:cs typeface="Poppins" panose="00000500000000000000"/>
                <a:sym typeface="Poppins" panose="00000500000000000000"/>
              </a:rPr>
              <a:t>Yakhlef</a:t>
            </a:r>
            <a:r>
              <a:rPr lang="en-US" sz="1200" b="1" dirty="0">
                <a:solidFill>
                  <a:schemeClr val="bg1"/>
                </a:solidFill>
                <a:latin typeface="Poppins" panose="00000500000000000000"/>
                <a:ea typeface="Poppins" panose="00000500000000000000"/>
                <a:cs typeface="Poppins" panose="00000500000000000000"/>
                <a:sym typeface="Poppins" panose="00000500000000000000"/>
              </a:rPr>
              <a:t> W</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Athmani H</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Badis M</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Badis Z</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a:t>
            </a:r>
            <a:r>
              <a:rPr lang="fr-FR" altLang="en-US" sz="1200" b="1" dirty="0" err="1">
                <a:solidFill>
                  <a:schemeClr val="bg1"/>
                </a:solidFill>
                <a:latin typeface="Poppins" panose="00000500000000000000"/>
                <a:ea typeface="Poppins" panose="00000500000000000000"/>
                <a:cs typeface="Poppins" panose="00000500000000000000"/>
                <a:sym typeface="Poppins" panose="00000500000000000000"/>
              </a:rPr>
              <a:t>Oueld</a:t>
            </a:r>
            <a:r>
              <a:rPr lang="fr-FR" altLang="en-US" sz="1200" b="1" dirty="0">
                <a:solidFill>
                  <a:schemeClr val="bg1"/>
                </a:solidFill>
                <a:latin typeface="Poppins" panose="00000500000000000000"/>
                <a:ea typeface="Poppins" panose="00000500000000000000"/>
                <a:cs typeface="Poppins" panose="00000500000000000000"/>
                <a:sym typeface="Poppins" panose="00000500000000000000"/>
              </a:rPr>
              <a:t> </a:t>
            </a:r>
            <a:r>
              <a:rPr lang="fr-FR" altLang="en-US" sz="1200" b="1" dirty="0" err="1">
                <a:solidFill>
                  <a:schemeClr val="bg1"/>
                </a:solidFill>
                <a:latin typeface="Poppins" panose="00000500000000000000"/>
                <a:ea typeface="Poppins" panose="00000500000000000000"/>
                <a:cs typeface="Poppins" panose="00000500000000000000"/>
                <a:sym typeface="Poppins" panose="00000500000000000000"/>
              </a:rPr>
              <a:t>ammar</a:t>
            </a:r>
            <a:r>
              <a:rPr lang="fr-FR" altLang="en-US" sz="1200" b="1" dirty="0">
                <a:solidFill>
                  <a:schemeClr val="bg1"/>
                </a:solidFill>
                <a:latin typeface="Poppins" panose="00000500000000000000"/>
                <a:ea typeface="Poppins" panose="00000500000000000000"/>
                <a:cs typeface="Poppins" panose="00000500000000000000"/>
                <a:sym typeface="Poppins" panose="00000500000000000000"/>
              </a:rPr>
              <a:t> H</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a:t>
            </a:r>
            <a:r>
              <a:rPr lang="en-US" sz="1200" b="1" dirty="0" err="1">
                <a:solidFill>
                  <a:schemeClr val="bg1"/>
                </a:solidFill>
                <a:latin typeface="Poppins" panose="00000500000000000000"/>
                <a:ea typeface="Poppins" panose="00000500000000000000"/>
                <a:cs typeface="Poppins" panose="00000500000000000000"/>
                <a:sym typeface="Poppins" panose="00000500000000000000"/>
              </a:rPr>
              <a:t>Mehamedi</a:t>
            </a:r>
            <a:r>
              <a:rPr lang="en-US" sz="1200" b="1" dirty="0">
                <a:solidFill>
                  <a:schemeClr val="bg1"/>
                </a:solidFill>
                <a:latin typeface="Poppins" panose="00000500000000000000"/>
                <a:ea typeface="Poppins" panose="00000500000000000000"/>
                <a:cs typeface="Poppins" panose="00000500000000000000"/>
                <a:sym typeface="Poppins" panose="00000500000000000000"/>
              </a:rPr>
              <a:t> MR</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Maamar H</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Hanoun S</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a:t>
            </a:r>
            <a:r>
              <a:rPr lang="en-US" sz="1200" b="1" dirty="0" err="1">
                <a:solidFill>
                  <a:schemeClr val="bg1"/>
                </a:solidFill>
                <a:latin typeface="Poppins" panose="00000500000000000000"/>
                <a:ea typeface="Poppins" panose="00000500000000000000"/>
                <a:cs typeface="Poppins" panose="00000500000000000000"/>
                <a:sym typeface="Poppins" panose="00000500000000000000"/>
              </a:rPr>
              <a:t>Boutarfi</a:t>
            </a:r>
            <a:r>
              <a:rPr lang="en-US" sz="1200" b="1" dirty="0">
                <a:solidFill>
                  <a:schemeClr val="bg1"/>
                </a:solidFill>
                <a:latin typeface="Poppins" panose="00000500000000000000"/>
                <a:ea typeface="Poppins" panose="00000500000000000000"/>
                <a:cs typeface="Poppins" panose="00000500000000000000"/>
                <a:sym typeface="Poppins" panose="00000500000000000000"/>
              </a:rPr>
              <a:t> Z</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a:t>
            </a:r>
            <a:r>
              <a:rPr lang="en-US" sz="1200" b="1" dirty="0" err="1">
                <a:solidFill>
                  <a:schemeClr val="bg1"/>
                </a:solidFill>
                <a:latin typeface="Poppins" panose="00000500000000000000"/>
                <a:ea typeface="Poppins" panose="00000500000000000000"/>
                <a:cs typeface="Poppins" panose="00000500000000000000"/>
                <a:sym typeface="Poppins" panose="00000500000000000000"/>
              </a:rPr>
              <a:t>Bousaa</a:t>
            </a:r>
            <a:r>
              <a:rPr lang="en-US" sz="1200" b="1" dirty="0">
                <a:solidFill>
                  <a:schemeClr val="bg1"/>
                </a:solidFill>
                <a:latin typeface="Poppins" panose="00000500000000000000"/>
                <a:ea typeface="Poppins" panose="00000500000000000000"/>
                <a:cs typeface="Poppins" panose="00000500000000000000"/>
                <a:sym typeface="Poppins" panose="00000500000000000000"/>
              </a:rPr>
              <a:t> AH</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Messai A</a:t>
            </a:r>
          </a:p>
          <a:p>
            <a:r>
              <a:rPr lang="en-US" sz="1200" b="1" dirty="0">
                <a:solidFill>
                  <a:schemeClr val="bg1"/>
                </a:solidFill>
                <a:latin typeface="Poppins" panose="00000500000000000000"/>
                <a:ea typeface="Poppins" panose="00000500000000000000"/>
                <a:cs typeface="Poppins" panose="00000500000000000000"/>
                <a:sym typeface="Poppins" panose="00000500000000000000"/>
              </a:rPr>
              <a:t>Dr.  Bertella A</a:t>
            </a:r>
          </a:p>
          <a:p>
            <a:r>
              <a:rPr lang="en-US" sz="1200" b="1" dirty="0" err="1">
                <a:solidFill>
                  <a:schemeClr val="bg1">
                    <a:lumMod val="95000"/>
                  </a:schemeClr>
                </a:solidFill>
                <a:latin typeface="Poppins" panose="00000500000000000000"/>
                <a:ea typeface="Poppins" panose="00000500000000000000"/>
                <a:cs typeface="Poppins" panose="00000500000000000000"/>
                <a:sym typeface="Poppins" panose="00000500000000000000"/>
              </a:rPr>
              <a:t>Dr.Bentaleb</a:t>
            </a:r>
            <a:r>
              <a:rPr lang="en-US" sz="1200" b="1" dirty="0">
                <a:solidFill>
                  <a:schemeClr val="bg1">
                    <a:lumMod val="95000"/>
                  </a:schemeClr>
                </a:solidFill>
                <a:latin typeface="Poppins" panose="00000500000000000000"/>
                <a:ea typeface="Poppins" panose="00000500000000000000"/>
                <a:cs typeface="Poppins" panose="00000500000000000000"/>
                <a:sym typeface="Poppins" panose="00000500000000000000"/>
              </a:rPr>
              <a:t> M</a:t>
            </a:r>
          </a:p>
          <a:p>
            <a:r>
              <a:rPr lang="en-US" sz="1200" b="1" dirty="0">
                <a:solidFill>
                  <a:schemeClr val="bg1">
                    <a:lumMod val="95000"/>
                  </a:schemeClr>
                </a:solidFill>
                <a:latin typeface="Poppins" panose="00000500000000000000"/>
                <a:ea typeface="Poppins" panose="00000500000000000000"/>
                <a:cs typeface="Poppins" panose="00000500000000000000"/>
                <a:sym typeface="Poppins" panose="00000500000000000000"/>
              </a:rPr>
              <a:t>Dr. Aissani N</a:t>
            </a:r>
          </a:p>
          <a:p>
            <a:r>
              <a:rPr lang="en-US" sz="1200" b="1" dirty="0">
                <a:solidFill>
                  <a:schemeClr val="bg1">
                    <a:lumMod val="95000"/>
                  </a:schemeClr>
                </a:solidFill>
                <a:latin typeface="Poppins" panose="00000500000000000000"/>
                <a:ea typeface="Poppins" panose="00000500000000000000"/>
                <a:cs typeface="Poppins" panose="00000500000000000000"/>
                <a:sym typeface="Poppins" panose="00000500000000000000"/>
              </a:rPr>
              <a:t>Dr. </a:t>
            </a:r>
            <a:r>
              <a:rPr lang="en-US" sz="1200" b="1" dirty="0" err="1">
                <a:solidFill>
                  <a:schemeClr val="bg1">
                    <a:lumMod val="95000"/>
                  </a:schemeClr>
                </a:solidFill>
                <a:latin typeface="Poppins" panose="00000500000000000000"/>
                <a:ea typeface="Poppins" panose="00000500000000000000"/>
                <a:cs typeface="Poppins" panose="00000500000000000000"/>
                <a:sym typeface="Poppins" panose="00000500000000000000"/>
              </a:rPr>
              <a:t>Mekersi</a:t>
            </a:r>
            <a:r>
              <a:rPr lang="en-US" sz="1200" b="1" dirty="0">
                <a:solidFill>
                  <a:schemeClr val="bg1">
                    <a:lumMod val="95000"/>
                  </a:schemeClr>
                </a:solidFill>
                <a:latin typeface="Poppins" panose="00000500000000000000"/>
                <a:ea typeface="Poppins" panose="00000500000000000000"/>
                <a:cs typeface="Poppins" panose="00000500000000000000"/>
                <a:sym typeface="Poppins" panose="00000500000000000000"/>
              </a:rPr>
              <a:t> N</a:t>
            </a:r>
          </a:p>
        </p:txBody>
      </p:sp>
      <p:sp>
        <p:nvSpPr>
          <p:cNvPr id="56" name="TextBox 52"/>
          <p:cNvSpPr txBox="1"/>
          <p:nvPr/>
        </p:nvSpPr>
        <p:spPr>
          <a:xfrm>
            <a:off x="3331067" y="4972416"/>
            <a:ext cx="3539633" cy="329834"/>
          </a:xfrm>
          <a:prstGeom prst="rect">
            <a:avLst/>
          </a:prstGeom>
        </p:spPr>
        <p:txBody>
          <a:bodyPr lIns="0" tIns="0" rIns="0" bIns="0" rtlCol="0" anchor="t">
            <a:spAutoFit/>
          </a:bodyPr>
          <a:lstStyle/>
          <a:p>
            <a:pPr algn="ctr">
              <a:lnSpc>
                <a:spcPts val="2825"/>
              </a:lnSpc>
            </a:pPr>
            <a:r>
              <a:rPr lang="en-US" sz="1600" spc="128" dirty="0">
                <a:solidFill>
                  <a:srgbClr val="FFFFFF"/>
                </a:solidFill>
                <a:latin typeface="Anton"/>
                <a:ea typeface="Anton"/>
                <a:cs typeface="Anton"/>
                <a:sym typeface="Anton"/>
              </a:rPr>
              <a:t>Technical COMMITTEE MEMBERS</a:t>
            </a:r>
          </a:p>
        </p:txBody>
      </p:sp>
      <p:sp>
        <p:nvSpPr>
          <p:cNvPr id="58" name="TextBox 55"/>
          <p:cNvSpPr txBox="1"/>
          <p:nvPr/>
        </p:nvSpPr>
        <p:spPr>
          <a:xfrm>
            <a:off x="3658602" y="5512991"/>
            <a:ext cx="3364498" cy="1846659"/>
          </a:xfrm>
          <a:prstGeom prst="rect">
            <a:avLst/>
          </a:prstGeom>
        </p:spPr>
        <p:txBody>
          <a:bodyPr lIns="0" tIns="0" rIns="0" bIns="0" rtlCol="0" anchor="t">
            <a:spAutoFit/>
          </a:bodyPr>
          <a:lstStyle/>
          <a:p>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Boutaba</a:t>
            </a:r>
            <a:r>
              <a:rPr lang="en-US" sz="1200" b="1" dirty="0">
                <a:solidFill>
                  <a:srgbClr val="FFFFFF"/>
                </a:solidFill>
                <a:latin typeface="Poppins" panose="00000500000000000000"/>
                <a:ea typeface="Poppins" panose="00000500000000000000"/>
                <a:cs typeface="Poppins" panose="00000500000000000000"/>
                <a:sym typeface="Poppins" panose="00000500000000000000"/>
              </a:rPr>
              <a:t> </a:t>
            </a:r>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nedjem</a:t>
            </a:r>
            <a:r>
              <a:rPr lang="en-US" sz="1200" b="1" dirty="0">
                <a:solidFill>
                  <a:srgbClr val="FFFFFF"/>
                </a:solidFill>
                <a:latin typeface="Poppins" panose="00000500000000000000"/>
                <a:ea typeface="Poppins" panose="00000500000000000000"/>
                <a:cs typeface="Poppins" panose="00000500000000000000"/>
                <a:sym typeface="Poppins" panose="00000500000000000000"/>
              </a:rPr>
              <a:t> Eddine</a:t>
            </a:r>
          </a:p>
          <a:p>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Bourmada</a:t>
            </a:r>
            <a:r>
              <a:rPr lang="en-US" sz="1200" b="1" dirty="0">
                <a:solidFill>
                  <a:srgbClr val="FFFFFF"/>
                </a:solidFill>
                <a:latin typeface="Poppins" panose="00000500000000000000"/>
                <a:ea typeface="Poppins" panose="00000500000000000000"/>
                <a:cs typeface="Poppins" panose="00000500000000000000"/>
                <a:sym typeface="Poppins" panose="00000500000000000000"/>
              </a:rPr>
              <a:t> </a:t>
            </a:r>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naouel</a:t>
            </a:r>
            <a:endParaRPr lang="en-US" sz="1200" b="1" dirty="0">
              <a:solidFill>
                <a:srgbClr val="FFFFFF"/>
              </a:solidFill>
              <a:latin typeface="Poppins" panose="00000500000000000000"/>
              <a:ea typeface="Poppins" panose="00000500000000000000"/>
              <a:cs typeface="Poppins" panose="00000500000000000000"/>
              <a:sym typeface="Poppins" panose="00000500000000000000"/>
            </a:endParaRPr>
          </a:p>
          <a:p>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Melkia</a:t>
            </a:r>
            <a:r>
              <a:rPr lang="en-US" sz="1200" b="1" dirty="0">
                <a:solidFill>
                  <a:srgbClr val="FFFFFF"/>
                </a:solidFill>
                <a:latin typeface="Poppins" panose="00000500000000000000"/>
                <a:ea typeface="Poppins" panose="00000500000000000000"/>
                <a:cs typeface="Poppins" panose="00000500000000000000"/>
                <a:sym typeface="Poppins" panose="00000500000000000000"/>
              </a:rPr>
              <a:t> </a:t>
            </a:r>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Chaffai</a:t>
            </a:r>
            <a:endParaRPr lang="en-US" sz="1200" b="1" dirty="0">
              <a:solidFill>
                <a:srgbClr val="FFFFFF"/>
              </a:solidFill>
              <a:latin typeface="Poppins" panose="00000500000000000000"/>
              <a:ea typeface="Poppins" panose="00000500000000000000"/>
              <a:cs typeface="Poppins" panose="00000500000000000000"/>
              <a:sym typeface="Poppins" panose="00000500000000000000"/>
            </a:endParaRPr>
          </a:p>
          <a:p>
            <a:r>
              <a:rPr lang="en-US" sz="1200" b="1" dirty="0">
                <a:solidFill>
                  <a:srgbClr val="FFFFFF"/>
                </a:solidFill>
                <a:latin typeface="Poppins" panose="00000500000000000000"/>
                <a:ea typeface="Poppins" panose="00000500000000000000"/>
                <a:cs typeface="Poppins" panose="00000500000000000000"/>
                <a:sym typeface="Poppins" panose="00000500000000000000"/>
              </a:rPr>
              <a:t>Abdellaoui </a:t>
            </a:r>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wided</a:t>
            </a:r>
            <a:endParaRPr lang="en-US" sz="1200" b="1" dirty="0">
              <a:solidFill>
                <a:srgbClr val="FFFFFF"/>
              </a:solidFill>
              <a:latin typeface="Poppins" panose="00000500000000000000"/>
              <a:ea typeface="Poppins" panose="00000500000000000000"/>
              <a:cs typeface="Poppins" panose="00000500000000000000"/>
              <a:sym typeface="Poppins" panose="00000500000000000000"/>
            </a:endParaRPr>
          </a:p>
          <a:p>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Lachekhab</a:t>
            </a:r>
            <a:r>
              <a:rPr lang="en-US" sz="1200" b="1" dirty="0">
                <a:solidFill>
                  <a:srgbClr val="FFFFFF"/>
                </a:solidFill>
                <a:latin typeface="Poppins" panose="00000500000000000000"/>
                <a:ea typeface="Poppins" panose="00000500000000000000"/>
                <a:cs typeface="Poppins" panose="00000500000000000000"/>
                <a:sym typeface="Poppins" panose="00000500000000000000"/>
              </a:rPr>
              <a:t> </a:t>
            </a:r>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djammila</a:t>
            </a:r>
            <a:endParaRPr lang="en-US" sz="1200" b="1" dirty="0">
              <a:solidFill>
                <a:srgbClr val="FFFFFF"/>
              </a:solidFill>
              <a:latin typeface="Poppins" panose="00000500000000000000"/>
              <a:ea typeface="Poppins" panose="00000500000000000000"/>
              <a:cs typeface="Poppins" panose="00000500000000000000"/>
              <a:sym typeface="Poppins" panose="00000500000000000000"/>
            </a:endParaRPr>
          </a:p>
          <a:p>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Lachekhab</a:t>
            </a:r>
            <a:r>
              <a:rPr lang="en-US" sz="1200" b="1" dirty="0">
                <a:solidFill>
                  <a:srgbClr val="FFFFFF"/>
                </a:solidFill>
                <a:latin typeface="Poppins" panose="00000500000000000000"/>
                <a:ea typeface="Poppins" panose="00000500000000000000"/>
                <a:cs typeface="Poppins" panose="00000500000000000000"/>
                <a:sym typeface="Poppins" panose="00000500000000000000"/>
              </a:rPr>
              <a:t> </a:t>
            </a:r>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beldia</a:t>
            </a:r>
            <a:endParaRPr lang="en-US" sz="1200" b="1" dirty="0">
              <a:solidFill>
                <a:srgbClr val="FFFFFF"/>
              </a:solidFill>
              <a:latin typeface="Poppins" panose="00000500000000000000"/>
              <a:ea typeface="Poppins" panose="00000500000000000000"/>
              <a:cs typeface="Poppins" panose="00000500000000000000"/>
              <a:sym typeface="Poppins" panose="00000500000000000000"/>
            </a:endParaRPr>
          </a:p>
          <a:p>
            <a:r>
              <a:rPr lang="en-US" sz="1200" b="1" dirty="0">
                <a:solidFill>
                  <a:srgbClr val="FFFFFF"/>
                </a:solidFill>
                <a:latin typeface="Poppins" panose="00000500000000000000"/>
                <a:ea typeface="Poppins" panose="00000500000000000000"/>
                <a:cs typeface="Poppins" panose="00000500000000000000"/>
                <a:sym typeface="Poppins" panose="00000500000000000000"/>
              </a:rPr>
              <a:t>Latreche </a:t>
            </a:r>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samia</a:t>
            </a:r>
            <a:endParaRPr lang="en-US" sz="1200" b="1" dirty="0">
              <a:solidFill>
                <a:srgbClr val="FFFFFF"/>
              </a:solidFill>
              <a:latin typeface="Poppins" panose="00000500000000000000"/>
              <a:ea typeface="Poppins" panose="00000500000000000000"/>
              <a:cs typeface="Poppins" panose="00000500000000000000"/>
              <a:sym typeface="Poppins" panose="00000500000000000000"/>
            </a:endParaRPr>
          </a:p>
          <a:p>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Tibellardjine</a:t>
            </a:r>
            <a:r>
              <a:rPr lang="en-US" sz="1200" b="1" dirty="0">
                <a:solidFill>
                  <a:srgbClr val="FFFFFF"/>
                </a:solidFill>
                <a:latin typeface="Poppins" panose="00000500000000000000"/>
                <a:ea typeface="Poppins" panose="00000500000000000000"/>
                <a:cs typeface="Poppins" panose="00000500000000000000"/>
                <a:sym typeface="Poppins" panose="00000500000000000000"/>
              </a:rPr>
              <a:t> Djemai</a:t>
            </a:r>
          </a:p>
          <a:p>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Lamouchi</a:t>
            </a:r>
            <a:r>
              <a:rPr lang="en-US" sz="1200" b="1" dirty="0">
                <a:solidFill>
                  <a:srgbClr val="FFFFFF"/>
                </a:solidFill>
                <a:latin typeface="Poppins" panose="00000500000000000000"/>
                <a:ea typeface="Poppins" panose="00000500000000000000"/>
                <a:cs typeface="Poppins" panose="00000500000000000000"/>
                <a:sym typeface="Poppins" panose="00000500000000000000"/>
              </a:rPr>
              <a:t> </a:t>
            </a:r>
            <a:r>
              <a:rPr lang="en-US" sz="1200" b="1" dirty="0" err="1">
                <a:solidFill>
                  <a:srgbClr val="FFFFFF"/>
                </a:solidFill>
                <a:latin typeface="Poppins" panose="00000500000000000000"/>
                <a:ea typeface="Poppins" panose="00000500000000000000"/>
                <a:cs typeface="Poppins" panose="00000500000000000000"/>
                <a:sym typeface="Poppins" panose="00000500000000000000"/>
              </a:rPr>
              <a:t>ali</a:t>
            </a:r>
            <a:endParaRPr lang="en-US" sz="1200" b="1" dirty="0">
              <a:solidFill>
                <a:srgbClr val="FFFFFF"/>
              </a:solidFill>
              <a:latin typeface="Poppins" panose="00000500000000000000"/>
              <a:ea typeface="Poppins" panose="00000500000000000000"/>
              <a:cs typeface="Poppins" panose="00000500000000000000"/>
              <a:sym typeface="Poppins" panose="00000500000000000000"/>
            </a:endParaRPr>
          </a:p>
          <a:p>
            <a:endParaRPr lang="en-US" sz="1200" dirty="0">
              <a:solidFill>
                <a:srgbClr val="FFFFFF"/>
              </a:solidFill>
              <a:latin typeface="Poppins" panose="00000500000000000000"/>
              <a:ea typeface="Poppins" panose="00000500000000000000"/>
              <a:cs typeface="Poppins" panose="00000500000000000000"/>
              <a:sym typeface="Poppins" panose="00000500000000000000"/>
            </a:endParaRPr>
          </a:p>
        </p:txBody>
      </p:sp>
      <p:sp>
        <p:nvSpPr>
          <p:cNvPr id="60" name="TextBox 43">
            <a:extLst>
              <a:ext uri="{FF2B5EF4-FFF2-40B4-BE49-F238E27FC236}">
                <a16:creationId xmlns:a16="http://schemas.microsoft.com/office/drawing/2014/main" xmlns="" id="{FE97CE99-6C0C-9585-0097-25062328CB37}"/>
              </a:ext>
            </a:extLst>
          </p:cNvPr>
          <p:cNvSpPr txBox="1"/>
          <p:nvPr/>
        </p:nvSpPr>
        <p:spPr>
          <a:xfrm>
            <a:off x="1993900" y="1035050"/>
            <a:ext cx="1436656" cy="5170646"/>
          </a:xfrm>
          <a:prstGeom prst="rect">
            <a:avLst/>
          </a:prstGeom>
        </p:spPr>
        <p:txBody>
          <a:bodyPr wrap="square" lIns="0" tIns="0" rIns="0" bIns="0" rtlCol="0" anchor="t">
            <a:spAutoFit/>
          </a:bodyPr>
          <a:lstStyle/>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Guelma</a:t>
            </a:r>
            <a:endParaRPr lang="en-GB"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CRE. Annaba</a:t>
            </a: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El-</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oued</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Guelma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OEA</a:t>
            </a: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NHSF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GB"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NHSF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GB" sz="1400" dirty="0">
              <a:solidFill>
                <a:srgbClr val="FFFFFF"/>
              </a:solidFill>
              <a:latin typeface="Poppins" panose="00000500000000000000"/>
              <a:ea typeface="Poppins" panose="00000500000000000000"/>
              <a:cs typeface="Poppins" panose="00000500000000000000"/>
              <a:sym typeface="Poppins" panose="00000500000000000000"/>
            </a:endParaRPr>
          </a:p>
          <a:p>
            <a:r>
              <a:rPr lang="en-GB" sz="1400" dirty="0">
                <a:solidFill>
                  <a:srgbClr val="FFFFFF"/>
                </a:solidFill>
                <a:latin typeface="Poppins" panose="00000500000000000000"/>
                <a:ea typeface="Poppins" panose="00000500000000000000"/>
                <a:cs typeface="Poppins" panose="00000500000000000000"/>
                <a:sym typeface="Poppins" panose="00000500000000000000"/>
              </a:rPr>
              <a:t>Univ. </a:t>
            </a:r>
            <a:r>
              <a:rPr lang="en-GB" sz="1400" dirty="0" err="1">
                <a:solidFill>
                  <a:srgbClr val="FFFFFF"/>
                </a:solidFill>
                <a:latin typeface="Poppins" panose="00000500000000000000"/>
                <a:ea typeface="Poppins" panose="00000500000000000000"/>
                <a:cs typeface="Poppins" panose="00000500000000000000"/>
                <a:sym typeface="Poppins" panose="00000500000000000000"/>
              </a:rPr>
              <a:t>Khenchela</a:t>
            </a:r>
            <a:endParaRPr lang="en-GB" sz="1400" dirty="0">
              <a:solidFill>
                <a:srgbClr val="FFFFFF"/>
              </a:solidFill>
              <a:latin typeface="Poppins" panose="00000500000000000000"/>
              <a:ea typeface="Poppins" panose="00000500000000000000"/>
              <a:cs typeface="Poppins" panose="00000500000000000000"/>
              <a:sym typeface="Poppins" panose="00000500000000000000"/>
            </a:endParaRPr>
          </a:p>
          <a:p>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endParaRPr lang="en-GB" sz="1400" dirty="0">
              <a:solidFill>
                <a:srgbClr val="FFFFFF"/>
              </a:solidFill>
              <a:latin typeface="Poppins" panose="00000500000000000000"/>
              <a:ea typeface="Poppins" panose="00000500000000000000"/>
              <a:cs typeface="Poppins" panose="00000500000000000000"/>
              <a:sym typeface="Poppins" panose="00000500000000000000"/>
            </a:endParaRPr>
          </a:p>
          <a:p>
            <a:endParaRPr lang="en-GB" sz="1400" dirty="0">
              <a:solidFill>
                <a:srgbClr val="FFFFFF"/>
              </a:solidFill>
              <a:latin typeface="Poppins" panose="00000500000000000000"/>
              <a:ea typeface="Poppins" panose="00000500000000000000"/>
              <a:cs typeface="Poppins" panose="00000500000000000000"/>
              <a:sym typeface="Poppins" panose="00000500000000000000"/>
            </a:endParaRPr>
          </a:p>
          <a:p>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a:p>
            <a:endParaRPr lang="en-US" sz="1400" dirty="0">
              <a:solidFill>
                <a:srgbClr val="FFFFFF"/>
              </a:solidFill>
              <a:latin typeface="Poppins" panose="00000500000000000000"/>
              <a:ea typeface="Poppins" panose="00000500000000000000"/>
              <a:cs typeface="Poppins" panose="00000500000000000000"/>
              <a:sym typeface="Poppins" panose="00000500000000000000"/>
            </a:endParaRPr>
          </a:p>
        </p:txBody>
      </p:sp>
      <p:sp>
        <p:nvSpPr>
          <p:cNvPr id="57" name="Rectangle 56"/>
          <p:cNvSpPr/>
          <p:nvPr/>
        </p:nvSpPr>
        <p:spPr>
          <a:xfrm>
            <a:off x="7023100" y="120650"/>
            <a:ext cx="3657600" cy="1384995"/>
          </a:xfrm>
          <a:prstGeom prst="rect">
            <a:avLst/>
          </a:prstGeom>
        </p:spPr>
        <p:txBody>
          <a:bodyPr wrap="square">
            <a:spAutoFit/>
          </a:bodyPr>
          <a:lstStyle/>
          <a:p>
            <a:r>
              <a:rPr lang="en-US" sz="1200" b="1" dirty="0">
                <a:solidFill>
                  <a:schemeClr val="bg1"/>
                </a:solidFill>
                <a:latin typeface="Poppins" charset="0"/>
                <a:cs typeface="Poppins" charset="0"/>
              </a:rPr>
              <a:t>AUTHOR GUIDELINES</a:t>
            </a:r>
          </a:p>
          <a:p>
            <a:r>
              <a:rPr lang="en-US" sz="1200" dirty="0">
                <a:solidFill>
                  <a:schemeClr val="bg1"/>
                </a:solidFill>
                <a:latin typeface="Poppins" charset="0"/>
                <a:cs typeface="Poppins" charset="0"/>
              </a:rPr>
              <a:t>Abstract: max. 500 words (1 A4 page), margins 2.5 cm </a:t>
            </a:r>
          </a:p>
          <a:p>
            <a:r>
              <a:rPr lang="en-US" sz="1200" dirty="0">
                <a:solidFill>
                  <a:schemeClr val="bg1"/>
                </a:solidFill>
                <a:latin typeface="Poppins" charset="0"/>
                <a:cs typeface="Poppins" charset="0"/>
              </a:rPr>
              <a:t>Font: Times New Roman, Title: 14 (bold, centered), Text: 12 pt, line spacing: 1.5</a:t>
            </a:r>
          </a:p>
          <a:p>
            <a:r>
              <a:rPr lang="en-US" sz="1200" dirty="0">
                <a:solidFill>
                  <a:schemeClr val="bg1"/>
                </a:solidFill>
                <a:latin typeface="Poppins" charset="0"/>
                <a:cs typeface="Poppins" charset="0"/>
              </a:rPr>
              <a:t>Authors: bold, centered, 12 pt; Affiliation: Italic, 11 pt keywords : Max. 6, bold, 12 pt</a:t>
            </a:r>
            <a:endParaRPr lang="fr-FR" sz="1200" dirty="0">
              <a:solidFill>
                <a:schemeClr val="bg1"/>
              </a:solidFill>
              <a:latin typeface="Poppins" charset="0"/>
              <a:cs typeface="Poppins" charset="0"/>
            </a:endParaRPr>
          </a:p>
        </p:txBody>
      </p:sp>
      <p:sp>
        <p:nvSpPr>
          <p:cNvPr id="59" name="Rectangle 58"/>
          <p:cNvSpPr/>
          <p:nvPr/>
        </p:nvSpPr>
        <p:spPr>
          <a:xfrm>
            <a:off x="7023100" y="1492250"/>
            <a:ext cx="3441700" cy="830997"/>
          </a:xfrm>
          <a:prstGeom prst="rect">
            <a:avLst/>
          </a:prstGeom>
        </p:spPr>
        <p:txBody>
          <a:bodyPr wrap="square">
            <a:spAutoFit/>
          </a:bodyPr>
          <a:lstStyle/>
          <a:p>
            <a:r>
              <a:rPr lang="en-US" sz="1200" b="1" dirty="0">
                <a:solidFill>
                  <a:schemeClr val="bg1">
                    <a:lumMod val="95000"/>
                  </a:schemeClr>
                </a:solidFill>
                <a:latin typeface="Poppins" charset="0"/>
                <a:cs typeface="Poppins" charset="0"/>
              </a:rPr>
              <a:t>POSTER FORMAT </a:t>
            </a:r>
          </a:p>
          <a:p>
            <a:r>
              <a:rPr lang="en-US" sz="1200" dirty="0">
                <a:solidFill>
                  <a:schemeClr val="bg1">
                    <a:lumMod val="95000"/>
                  </a:schemeClr>
                </a:solidFill>
                <a:latin typeface="Poppins" charset="0"/>
                <a:cs typeface="Poppins" charset="0"/>
              </a:rPr>
              <a:t>Dimensions: 70 cm (width) × 90 cm (height), portrait orientation </a:t>
            </a:r>
          </a:p>
          <a:p>
            <a:r>
              <a:rPr lang="en-US" sz="1200" dirty="0">
                <a:solidFill>
                  <a:schemeClr val="bg1">
                    <a:lumMod val="95000"/>
                  </a:schemeClr>
                </a:solidFill>
                <a:latin typeface="Poppins" charset="0"/>
                <a:cs typeface="Poppins" charset="0"/>
              </a:rPr>
              <a:t>Posters will be displayed in person</a:t>
            </a:r>
            <a:endParaRPr lang="fr-FR" sz="1200" dirty="0">
              <a:solidFill>
                <a:schemeClr val="bg1">
                  <a:lumMod val="95000"/>
                </a:schemeClr>
              </a:solidFill>
              <a:latin typeface="Poppins" charset="0"/>
              <a:cs typeface="Poppins" charset="0"/>
            </a:endParaRPr>
          </a:p>
        </p:txBody>
      </p:sp>
      <p:sp>
        <p:nvSpPr>
          <p:cNvPr id="61" name="Rectangle 60"/>
          <p:cNvSpPr/>
          <p:nvPr/>
        </p:nvSpPr>
        <p:spPr>
          <a:xfrm>
            <a:off x="7708900" y="5073650"/>
            <a:ext cx="1841017" cy="369332"/>
          </a:xfrm>
          <a:prstGeom prst="rect">
            <a:avLst/>
          </a:prstGeom>
          <a:ln>
            <a:solidFill>
              <a:schemeClr val="accent6"/>
            </a:solidFill>
          </a:ln>
        </p:spPr>
        <p:txBody>
          <a:bodyPr wrap="none">
            <a:spAutoFit/>
          </a:bodyPr>
          <a:lstStyle/>
          <a:p>
            <a:r>
              <a:rPr lang="en-US" b="1" dirty="0">
                <a:solidFill>
                  <a:schemeClr val="bg1">
                    <a:lumMod val="95000"/>
                  </a:schemeClr>
                </a:solidFill>
              </a:rPr>
              <a:t>Registration fees</a:t>
            </a:r>
            <a:endParaRPr lang="fr-FR" b="1" dirty="0">
              <a:solidFill>
                <a:schemeClr val="bg1">
                  <a:lumMod val="95000"/>
                </a:schemeClr>
              </a:solidFill>
            </a:endParaRPr>
          </a:p>
        </p:txBody>
      </p:sp>
      <p:sp>
        <p:nvSpPr>
          <p:cNvPr id="62" name="TextBox 47"/>
          <p:cNvSpPr txBox="1"/>
          <p:nvPr/>
        </p:nvSpPr>
        <p:spPr>
          <a:xfrm>
            <a:off x="622300" y="599086"/>
            <a:ext cx="2057400" cy="205184"/>
          </a:xfrm>
          <a:prstGeom prst="rect">
            <a:avLst/>
          </a:prstGeom>
          <a:noFill/>
          <a:ln>
            <a:noFill/>
          </a:ln>
        </p:spPr>
        <p:style>
          <a:lnRef idx="1">
            <a:schemeClr val="accent1"/>
          </a:lnRef>
          <a:fillRef idx="3">
            <a:schemeClr val="accent1"/>
          </a:fillRef>
          <a:effectRef idx="2">
            <a:schemeClr val="accent1"/>
          </a:effectRef>
          <a:fontRef idx="minor">
            <a:schemeClr val="lt1"/>
          </a:fontRef>
        </p:style>
        <p:txBody>
          <a:bodyPr wrap="square" lIns="0" tIns="0" rIns="0" bIns="0" rtlCol="0" anchor="t">
            <a:spAutoFit/>
          </a:bodyPr>
          <a:lstStyle/>
          <a:p>
            <a:pPr algn="ctr">
              <a:lnSpc>
                <a:spcPts val="1590"/>
              </a:lnSpc>
            </a:pPr>
            <a:r>
              <a:rPr lang="en-US" sz="1600" spc="79" dirty="0">
                <a:solidFill>
                  <a:srgbClr val="FFC000"/>
                </a:solidFill>
                <a:latin typeface="Anton"/>
                <a:ea typeface="Anton"/>
                <a:cs typeface="Anton"/>
                <a:sym typeface="Anton"/>
              </a:rPr>
              <a:t>PR. ELAFRI ALI</a:t>
            </a:r>
          </a:p>
        </p:txBody>
      </p:sp>
      <p:sp>
        <p:nvSpPr>
          <p:cNvPr id="63" name="TextBox 56"/>
          <p:cNvSpPr txBox="1"/>
          <p:nvPr/>
        </p:nvSpPr>
        <p:spPr>
          <a:xfrm>
            <a:off x="1003300" y="6292850"/>
            <a:ext cx="2232787" cy="276999"/>
          </a:xfrm>
          <a:prstGeom prst="rect">
            <a:avLst/>
          </a:prstGeom>
        </p:spPr>
        <p:txBody>
          <a:bodyPr lIns="0" tIns="0" rIns="0" bIns="0" rtlCol="0" anchor="t">
            <a:spAutoFit/>
          </a:bodyPr>
          <a:lstStyle/>
          <a:p>
            <a:pPr algn="r">
              <a:lnSpc>
                <a:spcPct val="100000"/>
              </a:lnSpc>
            </a:pPr>
            <a:r>
              <a:rPr lang="en-US" dirty="0">
                <a:highlight>
                  <a:srgbClr val="FFFF00"/>
                </a:highlight>
              </a:rPr>
              <a:t>henv2026@gmail.com</a:t>
            </a:r>
          </a:p>
        </p:txBody>
      </p:sp>
      <p:sp>
        <p:nvSpPr>
          <p:cNvPr id="64" name="Freeform 38"/>
          <p:cNvSpPr/>
          <p:nvPr/>
        </p:nvSpPr>
        <p:spPr>
          <a:xfrm>
            <a:off x="393700" y="6216650"/>
            <a:ext cx="324253" cy="345409"/>
          </a:xfrm>
          <a:custGeom>
            <a:avLst/>
            <a:gdLst/>
            <a:ahLst/>
            <a:cxnLst/>
            <a:rect l="l" t="t" r="r" b="b"/>
            <a:pathLst>
              <a:path w="324253" h="345409">
                <a:moveTo>
                  <a:pt x="0" y="0"/>
                </a:moveTo>
                <a:lnTo>
                  <a:pt x="324253" y="0"/>
                </a:lnTo>
                <a:lnTo>
                  <a:pt x="324253" y="345409"/>
                </a:lnTo>
                <a:lnTo>
                  <a:pt x="0" y="345409"/>
                </a:lnTo>
                <a:lnTo>
                  <a:pt x="0" y="0"/>
                </a:lnTo>
                <a:close/>
              </a:path>
            </a:pathLst>
          </a:custGeom>
          <a:blipFill>
            <a:blip r:embed="rId5" cstate="print"/>
            <a:stretch>
              <a:fillRect/>
            </a:stretch>
          </a:blipFill>
        </p:spPr>
      </p:sp>
      <p:grpSp>
        <p:nvGrpSpPr>
          <p:cNvPr id="65" name="Group 12"/>
          <p:cNvGrpSpPr/>
          <p:nvPr/>
        </p:nvGrpSpPr>
        <p:grpSpPr>
          <a:xfrm>
            <a:off x="7074627" y="4864559"/>
            <a:ext cx="3404715" cy="1774625"/>
            <a:chOff x="-118790" y="-47625"/>
            <a:chExt cx="1596875" cy="635985"/>
          </a:xfrm>
        </p:grpSpPr>
        <p:sp>
          <p:nvSpPr>
            <p:cNvPr id="66" name="Freeform 13"/>
            <p:cNvSpPr/>
            <p:nvPr/>
          </p:nvSpPr>
          <p:spPr>
            <a:xfrm>
              <a:off x="-118790" y="191158"/>
              <a:ext cx="1525395" cy="273083"/>
            </a:xfrm>
            <a:custGeom>
              <a:avLst/>
              <a:gdLst/>
              <a:ahLst/>
              <a:cxnLst/>
              <a:rect l="l" t="t" r="r" b="b"/>
              <a:pathLst>
                <a:path w="1478085" h="588360">
                  <a:moveTo>
                    <a:pt x="0" y="0"/>
                  </a:moveTo>
                  <a:lnTo>
                    <a:pt x="1478085" y="0"/>
                  </a:lnTo>
                  <a:lnTo>
                    <a:pt x="1478085" y="588360"/>
                  </a:lnTo>
                  <a:lnTo>
                    <a:pt x="0" y="588360"/>
                  </a:lnTo>
                  <a:close/>
                </a:path>
              </a:pathLst>
            </a:custGeom>
            <a:gradFill rotWithShape="1">
              <a:gsLst>
                <a:gs pos="0">
                  <a:srgbClr val="153C60">
                    <a:alpha val="0"/>
                  </a:srgbClr>
                </a:gs>
                <a:gs pos="50000">
                  <a:srgbClr val="153C60">
                    <a:alpha val="74500"/>
                  </a:srgbClr>
                </a:gs>
                <a:gs pos="100000">
                  <a:srgbClr val="153C60">
                    <a:alpha val="100000"/>
                  </a:srgbClr>
                </a:gs>
              </a:gsLst>
              <a:lin ang="5400000"/>
            </a:gradFill>
            <a:ln>
              <a:solidFill>
                <a:schemeClr val="accent6"/>
              </a:solidFill>
            </a:ln>
          </p:spPr>
          <p:txBody>
            <a:bodyPr/>
            <a:lstStyle/>
            <a:p>
              <a:r>
                <a:rPr lang="en-US" sz="1600" dirty="0">
                  <a:solidFill>
                    <a:schemeClr val="bg2"/>
                  </a:solidFill>
                </a:rPr>
                <a:t>PhD Student    2000DA</a:t>
              </a:r>
            </a:p>
            <a:p>
              <a:r>
                <a:rPr lang="en-US" sz="1600" dirty="0">
                  <a:solidFill>
                    <a:schemeClr val="bg2"/>
                  </a:solidFill>
                </a:rPr>
                <a:t>Teachers and researchers  4000DA</a:t>
              </a:r>
            </a:p>
            <a:p>
              <a:r>
                <a:rPr lang="en-US" sz="1600" dirty="0">
                  <a:solidFill>
                    <a:schemeClr val="bg2"/>
                  </a:solidFill>
                </a:rPr>
                <a:t>Professionals 6000 DA</a:t>
              </a:r>
            </a:p>
            <a:p>
              <a:endParaRPr lang="fr-FR" b="1" dirty="0">
                <a:solidFill>
                  <a:schemeClr val="bg1">
                    <a:lumMod val="95000"/>
                  </a:schemeClr>
                </a:solidFill>
              </a:endParaRPr>
            </a:p>
            <a:p>
              <a:endParaRPr lang="en-US" dirty="0">
                <a:solidFill>
                  <a:schemeClr val="bg2"/>
                </a:solidFill>
              </a:endParaRPr>
            </a:p>
            <a:p>
              <a:r>
                <a:rPr lang="en-US" dirty="0"/>
                <a:t> </a:t>
              </a:r>
              <a:endParaRPr lang="fr-FR" dirty="0"/>
            </a:p>
          </p:txBody>
        </p:sp>
        <p:sp>
          <p:nvSpPr>
            <p:cNvPr id="67" name="TextBox 14"/>
            <p:cNvSpPr txBox="1"/>
            <p:nvPr/>
          </p:nvSpPr>
          <p:spPr>
            <a:xfrm>
              <a:off x="0" y="-47625"/>
              <a:ext cx="1478085" cy="635985"/>
            </a:xfrm>
            <a:prstGeom prst="rect">
              <a:avLst/>
            </a:prstGeom>
          </p:spPr>
          <p:txBody>
            <a:bodyPr lIns="50800" tIns="50800" rIns="50800" bIns="50800" rtlCol="0" anchor="ctr"/>
            <a:lstStyle/>
            <a:p>
              <a:pPr algn="ctr">
                <a:lnSpc>
                  <a:spcPts val="1960"/>
                </a:lnSpc>
                <a:spcBef>
                  <a:spcPct val="0"/>
                </a:spcBef>
              </a:pPr>
              <a:endParaRPr/>
            </a:p>
          </p:txBody>
        </p:sp>
      </p:grpSp>
      <p:sp>
        <p:nvSpPr>
          <p:cNvPr id="21" name="Rectangle 20">
            <a:extLst>
              <a:ext uri="{FF2B5EF4-FFF2-40B4-BE49-F238E27FC236}">
                <a16:creationId xmlns:a16="http://schemas.microsoft.com/office/drawing/2014/main" xmlns="" id="{0B311785-2CA3-759C-C19D-04ACBF947B53}"/>
              </a:ext>
            </a:extLst>
          </p:cNvPr>
          <p:cNvSpPr/>
          <p:nvPr/>
        </p:nvSpPr>
        <p:spPr>
          <a:xfrm>
            <a:off x="7086600" y="2482850"/>
            <a:ext cx="3441700" cy="646331"/>
          </a:xfrm>
          <a:prstGeom prst="rect">
            <a:avLst/>
          </a:prstGeom>
          <a:solidFill>
            <a:srgbClr val="FFFF99">
              <a:alpha val="80000"/>
            </a:srgbClr>
          </a:solidFill>
        </p:spPr>
        <p:style>
          <a:lnRef idx="1">
            <a:schemeClr val="dk1"/>
          </a:lnRef>
          <a:fillRef idx="2">
            <a:schemeClr val="dk1"/>
          </a:fillRef>
          <a:effectRef idx="1">
            <a:schemeClr val="dk1"/>
          </a:effectRef>
          <a:fontRef idx="minor">
            <a:schemeClr val="dk1"/>
          </a:fontRef>
        </p:style>
        <p:txBody>
          <a:bodyPr wrap="square">
            <a:spAutoFit/>
          </a:bodyPr>
          <a:lstStyle/>
          <a:p>
            <a:r>
              <a:rPr lang="en-US" sz="1200" b="1" dirty="0">
                <a:solidFill>
                  <a:srgbClr val="000000"/>
                </a:solidFill>
                <a:latin typeface="Poppins" charset="0"/>
                <a:cs typeface="Poppins" charset="0"/>
              </a:rPr>
              <a:t>Abstract submission via:</a:t>
            </a:r>
          </a:p>
          <a:p>
            <a:r>
              <a:rPr lang="en-US" sz="1200" dirty="0" smtClean="0">
                <a:solidFill>
                  <a:srgbClr val="FFFF00"/>
                </a:solidFill>
                <a:hlinkClick r:id="rId6"/>
              </a:rPr>
              <a:t>https://sites.google.com/view/henv2026univ-khenchela/accueil</a:t>
            </a:r>
            <a:r>
              <a:rPr lang="en-US" sz="1200" dirty="0" smtClean="0">
                <a:solidFill>
                  <a:srgbClr val="FFFF00"/>
                </a:solidFill>
              </a:rPr>
              <a:t> </a:t>
            </a:r>
            <a:endParaRPr lang="en-US" sz="1200" b="1" dirty="0">
              <a:solidFill>
                <a:srgbClr val="FFFF00"/>
              </a:solidFill>
              <a:latin typeface="Poppins" charset="0"/>
              <a:cs typeface="Poppins"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14657</TotalTime>
  <Words>546</Words>
  <Application>Microsoft Office PowerPoint</Application>
  <PresentationFormat>Personnalisé</PresentationFormat>
  <Paragraphs>153</Paragraphs>
  <Slides>2</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vt:i4>
      </vt:variant>
    </vt:vector>
  </HeadingPairs>
  <TitlesOfParts>
    <vt:vector size="7" baseType="lpstr">
      <vt:lpstr>Arial</vt:lpstr>
      <vt:lpstr>Calibri</vt:lpstr>
      <vt:lpstr>Poppins</vt:lpstr>
      <vt:lpstr>Anton</vt:lpstr>
      <vt:lpstr>Office Theme</vt:lpstr>
      <vt:lpstr>Diapositive 1</vt:lpstr>
      <vt:lpstr>Diapositive 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White Modern Travel Indonesia Trifold Brochure</dc:title>
  <dc:creator>Lenovo</dc:creator>
  <cp:lastModifiedBy>Lenovo</cp:lastModifiedBy>
  <cp:revision>45</cp:revision>
  <dcterms:created xsi:type="dcterms:W3CDTF">2006-08-16T00:00:00Z</dcterms:created>
  <dcterms:modified xsi:type="dcterms:W3CDTF">2026-10-26T21:26:08Z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58144D19AB45424385309EB25C24D26E_13</vt:lpwstr>
  </property>
  <property fmtid="{D5CDD505-2E9C-101B-9397-08002B2CF9AE}" pid="3" name="KSOProductBuildVer">
    <vt:lpwstr>1036-12.2.0.23196</vt:lpwstr>
  </property>
</Properties>
</file>